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64" r:id="rId1"/>
  </p:sldMasterIdLst>
  <p:notesMasterIdLst>
    <p:notesMasterId r:id="rId32"/>
  </p:notesMasterIdLst>
  <p:handoutMasterIdLst>
    <p:handoutMasterId r:id="rId33"/>
  </p:handoutMasterIdLst>
  <p:sldIdLst>
    <p:sldId id="336" r:id="rId2"/>
    <p:sldId id="343" r:id="rId3"/>
    <p:sldId id="348" r:id="rId4"/>
    <p:sldId id="360" r:id="rId5"/>
    <p:sldId id="359" r:id="rId6"/>
    <p:sldId id="349" r:id="rId7"/>
    <p:sldId id="350" r:id="rId8"/>
    <p:sldId id="347" r:id="rId9"/>
    <p:sldId id="351" r:id="rId10"/>
    <p:sldId id="352" r:id="rId11"/>
    <p:sldId id="361" r:id="rId12"/>
    <p:sldId id="362" r:id="rId13"/>
    <p:sldId id="363" r:id="rId14"/>
    <p:sldId id="370" r:id="rId15"/>
    <p:sldId id="372" r:id="rId16"/>
    <p:sldId id="374" r:id="rId17"/>
    <p:sldId id="376" r:id="rId18"/>
    <p:sldId id="353" r:id="rId19"/>
    <p:sldId id="369" r:id="rId20"/>
    <p:sldId id="381" r:id="rId21"/>
    <p:sldId id="371" r:id="rId22"/>
    <p:sldId id="373" r:id="rId23"/>
    <p:sldId id="375" r:id="rId24"/>
    <p:sldId id="377" r:id="rId25"/>
    <p:sldId id="358" r:id="rId26"/>
    <p:sldId id="380" r:id="rId27"/>
    <p:sldId id="355" r:id="rId28"/>
    <p:sldId id="356" r:id="rId29"/>
    <p:sldId id="357" r:id="rId30"/>
    <p:sldId id="37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1908" autoAdjust="0"/>
  </p:normalViewPr>
  <p:slideViewPr>
    <p:cSldViewPr>
      <p:cViewPr varScale="1">
        <p:scale>
          <a:sx n="82" d="100"/>
          <a:sy n="82" d="100"/>
        </p:scale>
        <p:origin x="1200" y="72"/>
      </p:cViewPr>
      <p:guideLst>
        <p:guide orient="horz" pos="2160"/>
        <p:guide pos="2880"/>
      </p:guideLst>
    </p:cSldViewPr>
  </p:slideViewPr>
  <p:outlineViewPr>
    <p:cViewPr>
      <p:scale>
        <a:sx n="33" d="100"/>
        <a:sy n="33" d="100"/>
      </p:scale>
      <p:origin x="0" y="5375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EB8318-1792-417D-9BC0-72703079FA88}" type="datetimeFigureOut">
              <a:rPr lang="en-US" smtClean="0"/>
              <a:pPr/>
              <a:t>4/19/2020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A711A4B-B46F-47AA-847C-275C4684BE7E}" type="slidenum">
              <a:rPr lang="en-US" smtClean="0"/>
              <a:pPr/>
              <a:t>‹#›</a:t>
            </a:fld>
            <a:endParaRPr lang="en-US"/>
          </a:p>
        </p:txBody>
      </p:sp>
    </p:spTree>
    <p:extLst>
      <p:ext uri="{BB962C8B-B14F-4D97-AF65-F5344CB8AC3E}">
        <p14:creationId xmlns:p14="http://schemas.microsoft.com/office/powerpoint/2010/main" val="23394056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1D7501-83C9-452F-A3BA-769211ABCBAF}" type="datetimeFigureOut">
              <a:rPr lang="en-IN" smtClean="0"/>
              <a:pPr/>
              <a:t>19-04-2020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54540D-9184-4AC2-8036-AC01DB2D1A5C}" type="slidenum">
              <a:rPr lang="en-IN" smtClean="0"/>
              <a:pPr/>
              <a:t>‹#›</a:t>
            </a:fld>
            <a:endParaRPr lang="en-IN"/>
          </a:p>
        </p:txBody>
      </p:sp>
    </p:spTree>
    <p:extLst>
      <p:ext uri="{BB962C8B-B14F-4D97-AF65-F5344CB8AC3E}">
        <p14:creationId xmlns:p14="http://schemas.microsoft.com/office/powerpoint/2010/main" val="4257496366"/>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289175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10</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499622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11</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15489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12</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4231640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13</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4085707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14</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786480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15</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090006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16</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80497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17</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51113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18</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71183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19</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813045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808044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20</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12846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21</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00394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22</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727055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23</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023151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24</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217937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25</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7410205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54540D-9184-4AC2-8036-AC01DB2D1A5C}" type="slidenum">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Date Placeholder 6"/>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66F87C-9175-4479-AC79-63D222090334}" type="datetime1">
              <a:rPr kumimoji="0" lang="en-IN"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19-04-2020</a:t>
            </a:fld>
            <a:endParaRPr kumimoji="0" lang="en-IN"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9678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27</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407448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28</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1714532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29</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178376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3</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1538063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30</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281070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4</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2009146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5</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423817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6</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867440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7</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60054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8</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103308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54540D-9184-4AC2-8036-AC01DB2D1A5C}" type="slidenum">
              <a:rPr lang="en-IN" smtClean="0"/>
              <a:pPr/>
              <a:t>9</a:t>
            </a:fld>
            <a:endParaRPr lang="en-IN"/>
          </a:p>
        </p:txBody>
      </p:sp>
      <p:sp>
        <p:nvSpPr>
          <p:cNvPr id="7" name="Date Placeholder 6"/>
          <p:cNvSpPr>
            <a:spLocks noGrp="1"/>
          </p:cNvSpPr>
          <p:nvPr>
            <p:ph type="dt" idx="13"/>
          </p:nvPr>
        </p:nvSpPr>
        <p:spPr/>
        <p:txBody>
          <a:bodyPr/>
          <a:lstStyle/>
          <a:p>
            <a:fld id="{AC66F87C-9175-4479-AC79-63D222090334}" type="datetime1">
              <a:rPr lang="en-IN" smtClean="0"/>
              <a:pPr/>
              <a:t>19-04-2020</a:t>
            </a:fld>
            <a:endParaRPr lang="en-IN"/>
          </a:p>
        </p:txBody>
      </p:sp>
    </p:spTree>
    <p:extLst>
      <p:ext uri="{BB962C8B-B14F-4D97-AF65-F5344CB8AC3E}">
        <p14:creationId xmlns:p14="http://schemas.microsoft.com/office/powerpoint/2010/main" val="3766626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891821" y="5617774"/>
            <a:ext cx="7382935"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89952" y="1016990"/>
            <a:ext cx="7179733" cy="4831643"/>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90600" y="1009650"/>
            <a:ext cx="7179733" cy="4831643"/>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769521" y="702069"/>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7855433" y="749720"/>
            <a:ext cx="566928" cy="566928"/>
          </a:xfrm>
          <a:prstGeom prst="rect">
            <a:avLst/>
          </a:prstGeom>
          <a:noFill/>
        </p:spPr>
      </p:pic>
      <p:sp>
        <p:nvSpPr>
          <p:cNvPr id="2" name="Title 1"/>
          <p:cNvSpPr>
            <a:spLocks noGrp="1"/>
          </p:cNvSpPr>
          <p:nvPr>
            <p:ph type="ctrTitle"/>
          </p:nvPr>
        </p:nvSpPr>
        <p:spPr>
          <a:xfrm>
            <a:off x="1727201" y="1794935"/>
            <a:ext cx="5723468" cy="1828090"/>
          </a:xfrm>
        </p:spPr>
        <p:txBody>
          <a:bodyPr anchor="b">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1727200" y="3736622"/>
            <a:ext cx="5712179" cy="1524000"/>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70676" y="5357592"/>
            <a:ext cx="1213821" cy="365125"/>
          </a:xfrm>
        </p:spPr>
        <p:txBody>
          <a:bodyPr/>
          <a:lstStyle/>
          <a:p>
            <a:pPr>
              <a:defRPr/>
            </a:pPr>
            <a:fld id="{94E0A589-6AE9-4CD7-969A-CAB623BDB2F5}"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11"/>
          </p:nvPr>
        </p:nvSpPr>
        <p:spPr>
          <a:xfrm>
            <a:off x="1174044" y="5357592"/>
            <a:ext cx="5034845"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a:xfrm>
            <a:off x="6213930" y="5357592"/>
            <a:ext cx="554023" cy="365125"/>
          </a:xfrm>
        </p:spPr>
        <p:txBody>
          <a:bodyPr/>
          <a:lstStyle>
            <a:lvl1pPr algn="ctr">
              <a:defRPr/>
            </a:lvl1pPr>
          </a:lstStyle>
          <a:p>
            <a:pPr>
              <a:defRPr/>
            </a:pPr>
            <a:fld id="{E8616130-875C-4010-AF2E-3912C30B2DC2}"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9C044F6A-EABC-4BC7-816B-032C3A51F563}"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F744B071-E932-44B1-A852-85DE6F425C2C}"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925690"/>
            <a:ext cx="1430867" cy="476391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298221" y="1106312"/>
            <a:ext cx="5178779" cy="44026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2993AE9-1EE2-419D-BAA6-13EA9BD25974}"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FC0D728D-00E4-4DDB-9DBF-63508FDB0E60}"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0D7C5D92-D6F8-4FD0-BB46-E33B7526CD40}"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4E00C4A7-9392-4BCC-B455-B5BAA97D0D84}"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979" y="2239430"/>
            <a:ext cx="6254044" cy="1362075"/>
          </a:xfrm>
        </p:spPr>
        <p:txBody>
          <a:bodyPr anchor="b"/>
          <a:lstStyle>
            <a:lvl1pPr algn="ctr">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456267" y="3725334"/>
            <a:ext cx="6231467" cy="1309511"/>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BB60D5E1-D95E-482A-8184-61FAD85FA4C9}"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12"/>
          </p:nvPr>
        </p:nvSpPr>
        <p:spPr/>
        <p:txBody>
          <a:bodyPr/>
          <a:lstStyle/>
          <a:p>
            <a:pPr>
              <a:defRPr/>
            </a:pPr>
            <a:fld id="{0EB9B1D2-DDA4-4363-A8DC-7E790FA782D5}"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pPr>
              <a:defRPr/>
            </a:pPr>
            <a:fld id="{3B322068-C30F-4501-A2E7-FC22A51EF884}" type="datetime1">
              <a:rPr lang="en-US" smtClean="0">
                <a:solidFill>
                  <a:srgbClr val="000000"/>
                </a:solidFill>
              </a:rPr>
              <a:t>4/19/2020</a:t>
            </a:fld>
            <a:endParaRPr lang="en-US">
              <a:solidFill>
                <a:srgbClr val="000000"/>
              </a:solidFill>
            </a:endParaRPr>
          </a:p>
        </p:txBody>
      </p:sp>
      <p:sp>
        <p:nvSpPr>
          <p:cNvPr id="6" name="Footer Placeholder 5"/>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p:txBody>
          <a:bodyPr/>
          <a:lstStyle/>
          <a:p>
            <a:pPr>
              <a:defRPr/>
            </a:pPr>
            <a:fld id="{6313AC0C-082F-4697-863E-0BED0FD791CD}" type="slidenum">
              <a:rPr lang="en-US" smtClean="0">
                <a:solidFill>
                  <a:srgbClr val="000000"/>
                </a:solidFill>
              </a:rPr>
              <a:pPr>
                <a:defRPr/>
              </a:pPr>
              <a:t>‹#›</a:t>
            </a:fld>
            <a:endParaRPr lang="en-US">
              <a:solidFill>
                <a:srgbClr val="000000"/>
              </a:solidFill>
            </a:endParaRPr>
          </a:p>
        </p:txBody>
      </p:sp>
      <p:sp>
        <p:nvSpPr>
          <p:cNvPr id="9" name="Content Placeholder 8"/>
          <p:cNvSpPr>
            <a:spLocks noGrp="1"/>
          </p:cNvSpPr>
          <p:nvPr>
            <p:ph sz="quarter" idx="13"/>
          </p:nvPr>
        </p:nvSpPr>
        <p:spPr>
          <a:xfrm>
            <a:off x="1298448" y="2121407"/>
            <a:ext cx="3200400" cy="3602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63440" y="2119313"/>
            <a:ext cx="3200400" cy="3605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57869" y="2122312"/>
            <a:ext cx="2939521" cy="820208"/>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910669" y="2122311"/>
            <a:ext cx="2944368" cy="822960"/>
          </a:xfrm>
        </p:spPr>
        <p:txBody>
          <a:bodyPr anchor="b">
            <a:norm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pPr>
              <a:defRPr/>
            </a:pPr>
            <a:fld id="{8444E90D-0E2F-44A5-BAF8-E61C978C5329}" type="datetime1">
              <a:rPr lang="en-US" smtClean="0">
                <a:solidFill>
                  <a:srgbClr val="000000"/>
                </a:solidFill>
              </a:rPr>
              <a:t>4/19/2020</a:t>
            </a:fld>
            <a:endParaRPr lang="en-US">
              <a:solidFill>
                <a:srgbClr val="000000"/>
              </a:solidFill>
            </a:endParaRPr>
          </a:p>
        </p:txBody>
      </p:sp>
      <p:sp>
        <p:nvSpPr>
          <p:cNvPr id="8" name="Footer Placeholder 7"/>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9" name="Slide Number Placeholder 8"/>
          <p:cNvSpPr>
            <a:spLocks noGrp="1"/>
          </p:cNvSpPr>
          <p:nvPr>
            <p:ph type="sldNum" sz="quarter" idx="12"/>
          </p:nvPr>
        </p:nvSpPr>
        <p:spPr/>
        <p:txBody>
          <a:bodyPr/>
          <a:lstStyle/>
          <a:p>
            <a:pPr>
              <a:defRPr/>
            </a:pPr>
            <a:fld id="{AAB354E9-4FBD-40BF-94B2-10A5F0249E0C}" type="slidenum">
              <a:rPr lang="en-US" smtClean="0">
                <a:solidFill>
                  <a:srgbClr val="000000"/>
                </a:solidFill>
              </a:rPr>
              <a:pPr>
                <a:defRPr/>
              </a:pPr>
              <a:t>‹#›</a:t>
            </a:fld>
            <a:endParaRPr lang="en-US">
              <a:solidFill>
                <a:srgbClr val="000000"/>
              </a:solidFill>
            </a:endParaRPr>
          </a:p>
        </p:txBody>
      </p:sp>
      <p:sp>
        <p:nvSpPr>
          <p:cNvPr id="11" name="Content Placeholder 10"/>
          <p:cNvSpPr>
            <a:spLocks noGrp="1"/>
          </p:cNvSpPr>
          <p:nvPr>
            <p:ph sz="quarter" idx="13"/>
          </p:nvPr>
        </p:nvSpPr>
        <p:spPr>
          <a:xfrm>
            <a:off x="1298448" y="2944368"/>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45151" y="2944813"/>
            <a:ext cx="3227832" cy="2779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5A3D821E-57A8-45F6-BE4F-D5269FEEA8F6}" type="datetime1">
              <a:rPr lang="en-US" smtClean="0">
                <a:solidFill>
                  <a:srgbClr val="000000"/>
                </a:solidFill>
              </a:rPr>
              <a:t>4/19/2020</a:t>
            </a:fld>
            <a:endParaRPr lang="en-US">
              <a:solidFill>
                <a:srgbClr val="000000"/>
              </a:solidFill>
            </a:endParaRPr>
          </a:p>
        </p:txBody>
      </p:sp>
      <p:sp>
        <p:nvSpPr>
          <p:cNvPr id="4" name="Footer Placeholder 3"/>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5" name="Slide Number Placeholder 4"/>
          <p:cNvSpPr>
            <a:spLocks noGrp="1"/>
          </p:cNvSpPr>
          <p:nvPr>
            <p:ph type="sldNum" sz="quarter" idx="12"/>
          </p:nvPr>
        </p:nvSpPr>
        <p:spPr/>
        <p:txBody>
          <a:bodyPr/>
          <a:lstStyle/>
          <a:p>
            <a:pPr>
              <a:defRPr/>
            </a:pPr>
            <a:fld id="{C21088A2-84CB-4042-93E4-4940915869F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5B96C89-4DBE-4E12-A098-6C8479D72FE4}" type="datetime1">
              <a:rPr lang="en-US" smtClean="0">
                <a:solidFill>
                  <a:srgbClr val="000000"/>
                </a:solidFill>
              </a:rPr>
              <a:t>4/19/2020</a:t>
            </a:fld>
            <a:endParaRPr lang="en-US">
              <a:solidFill>
                <a:srgbClr val="000000"/>
              </a:solidFill>
            </a:endParaRPr>
          </a:p>
        </p:txBody>
      </p:sp>
      <p:sp>
        <p:nvSpPr>
          <p:cNvPr id="3" name="Footer Placeholder 2"/>
          <p:cNvSpPr>
            <a:spLocks noGrp="1"/>
          </p:cNvSpPr>
          <p:nvPr>
            <p:ph type="ftr" sz="quarter" idx="11"/>
          </p:nvPr>
        </p:nvSpPr>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4" name="Slide Number Placeholder 3"/>
          <p:cNvSpPr>
            <a:spLocks noGrp="1"/>
          </p:cNvSpPr>
          <p:nvPr>
            <p:ph type="sldNum" sz="quarter" idx="12"/>
          </p:nvPr>
        </p:nvSpPr>
        <p:spPr/>
        <p:txBody>
          <a:bodyPr/>
          <a:lstStyle/>
          <a:p>
            <a:pPr>
              <a:defRPr/>
            </a:pPr>
            <a:fld id="{7C089B83-A0E7-44EF-BE5E-A2EFF722AFF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Freeform 1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60000">
            <a:off x="4471416" y="603504"/>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1540000">
            <a:off x="749808" y="576072"/>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9"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8976" y="2020042"/>
            <a:ext cx="3064827" cy="1503037"/>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rot="60000">
            <a:off x="4854291" y="1150993"/>
            <a:ext cx="3020792" cy="4625489"/>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rot="-60000">
            <a:off x="1148125" y="3623748"/>
            <a:ext cx="3048891" cy="2100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1698" y="5885672"/>
            <a:ext cx="1213821" cy="365125"/>
          </a:xfrm>
        </p:spPr>
        <p:txBody>
          <a:bodyPr/>
          <a:lstStyle/>
          <a:p>
            <a:pPr>
              <a:defRPr/>
            </a:pPr>
            <a:fld id="{FF155836-5C66-4DC7-9019-362793219CBD}" type="datetime1">
              <a:rPr lang="en-US" smtClean="0">
                <a:solidFill>
                  <a:srgbClr val="000000"/>
                </a:solidFill>
              </a:rPr>
              <a:t>4/19/2020</a:t>
            </a:fld>
            <a:endParaRPr lang="en-US">
              <a:solidFill>
                <a:srgbClr val="000000"/>
              </a:solidFill>
            </a:endParaRPr>
          </a:p>
        </p:txBody>
      </p:sp>
      <p:sp>
        <p:nvSpPr>
          <p:cNvPr id="6" name="Footer Placeholder 5"/>
          <p:cNvSpPr>
            <a:spLocks noGrp="1"/>
          </p:cNvSpPr>
          <p:nvPr>
            <p:ph type="ftr" sz="quarter" idx="11"/>
          </p:nvPr>
        </p:nvSpPr>
        <p:spPr>
          <a:xfrm rot="-60000">
            <a:off x="914554" y="5829261"/>
            <a:ext cx="3522607"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a:xfrm rot="60000">
            <a:off x="7557313" y="5896961"/>
            <a:ext cx="554023" cy="365125"/>
          </a:xfrm>
        </p:spPr>
        <p:txBody>
          <a:bodyPr/>
          <a:lstStyle/>
          <a:p>
            <a:pPr>
              <a:defRPr/>
            </a:pPr>
            <a:fld id="{EA57A6E7-34E0-4799-834B-449D43A37546}"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15"/>
          <p:cNvGrpSpPr/>
          <p:nvPr/>
        </p:nvGrpSpPr>
        <p:grpSpPr>
          <a:xfrm>
            <a:off x="0" y="0"/>
            <a:ext cx="9144000" cy="6858000"/>
            <a:chOff x="0" y="0"/>
            <a:chExt cx="9144000" cy="6858000"/>
          </a:xfrm>
        </p:grpSpPr>
        <p:sp>
          <p:nvSpPr>
            <p:cNvPr id="9" name="Rectangle 8"/>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a:xfrm rot="10800000">
            <a:off x="632177" y="6058038"/>
            <a:ext cx="772160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1540000">
            <a:off x="749204" y="576868"/>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21540000">
            <a:off x="745058" y="575769"/>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rot="60000">
            <a:off x="4468872" y="605163"/>
            <a:ext cx="3788941" cy="5722296"/>
          </a:xfrm>
          <a:prstGeom prst="rect">
            <a:avLst/>
          </a:prstGeom>
          <a:solidFill>
            <a:schemeClr val="bg1"/>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60000">
            <a:off x="4464768" y="603920"/>
            <a:ext cx="3788941" cy="5722296"/>
          </a:xfrm>
          <a:prstGeom prst="rect">
            <a:avLst/>
          </a:prstGeom>
          <a:blipFill dpi="0" rotWithShape="1">
            <a:blip r:embed="rId2"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Administrator\Desktop\Pushpin Dev\Assets\pushpinLeft.png"/>
          <p:cNvPicPr>
            <a:picLocks noChangeAspect="1" noChangeArrowheads="1"/>
          </p:cNvPicPr>
          <p:nvPr/>
        </p:nvPicPr>
        <p:blipFill>
          <a:blip r:embed="rId3" cstate="print"/>
          <a:srcRect/>
          <a:stretch>
            <a:fillRect/>
          </a:stretch>
        </p:blipFill>
        <p:spPr bwMode="auto">
          <a:xfrm rot="1435684">
            <a:off x="2371106" y="293953"/>
            <a:ext cx="567831" cy="567830"/>
          </a:xfrm>
          <a:prstGeom prst="rect">
            <a:avLst/>
          </a:prstGeom>
          <a:noFill/>
        </p:spPr>
      </p:pic>
      <p:pic>
        <p:nvPicPr>
          <p:cNvPr id="15" name="Picture 2" descr="C:\Users\Administrator\Desktop\Pushpin Dev\Assets\pushpinLeft.png"/>
          <p:cNvPicPr>
            <a:picLocks noChangeAspect="1" noChangeArrowheads="1"/>
          </p:cNvPicPr>
          <p:nvPr/>
        </p:nvPicPr>
        <p:blipFill>
          <a:blip r:embed="rId3" cstate="print"/>
          <a:srcRect/>
          <a:stretch>
            <a:fillRect/>
          </a:stretch>
        </p:blipFill>
        <p:spPr bwMode="auto">
          <a:xfrm rot="4096196">
            <a:off x="6279647" y="333163"/>
            <a:ext cx="566928" cy="566928"/>
          </a:xfrm>
          <a:prstGeom prst="rect">
            <a:avLst/>
          </a:prstGeom>
          <a:noFill/>
        </p:spPr>
      </p:pic>
      <p:sp>
        <p:nvSpPr>
          <p:cNvPr id="2" name="Title 1"/>
          <p:cNvSpPr>
            <a:spLocks noGrp="1"/>
          </p:cNvSpPr>
          <p:nvPr>
            <p:ph type="title"/>
          </p:nvPr>
        </p:nvSpPr>
        <p:spPr>
          <a:xfrm rot="-60000">
            <a:off x="1106424" y="2020824"/>
            <a:ext cx="3063240" cy="1499616"/>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p:cNvSpPr>
          <p:nvPr>
            <p:ph type="pic" idx="1"/>
          </p:nvPr>
        </p:nvSpPr>
        <p:spPr>
          <a:xfrm rot="60000">
            <a:off x="4898615" y="1207272"/>
            <a:ext cx="2913863" cy="4539412"/>
          </a:xfrm>
          <a:ln w="101600" cap="rnd">
            <a:solidFill>
              <a:srgbClr val="FFFFFF"/>
            </a:solidFill>
          </a:ln>
          <a:effectLst>
            <a:outerShdw blurRad="889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rot="-60000">
            <a:off x="1152144" y="3621024"/>
            <a:ext cx="3044952" cy="210312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60000">
            <a:off x="6345936" y="5888737"/>
            <a:ext cx="1213821" cy="365125"/>
          </a:xfrm>
        </p:spPr>
        <p:txBody>
          <a:bodyPr/>
          <a:lstStyle/>
          <a:p>
            <a:pPr>
              <a:defRPr/>
            </a:pPr>
            <a:fld id="{184B7E25-F2A4-4865-8179-6C9517D52E05}" type="datetime1">
              <a:rPr lang="en-US" smtClean="0">
                <a:solidFill>
                  <a:srgbClr val="000000"/>
                </a:solidFill>
              </a:rPr>
              <a:t>4/19/2020</a:t>
            </a:fld>
            <a:endParaRPr lang="en-US">
              <a:solidFill>
                <a:srgbClr val="000000"/>
              </a:solidFill>
            </a:endParaRPr>
          </a:p>
        </p:txBody>
      </p:sp>
      <p:sp>
        <p:nvSpPr>
          <p:cNvPr id="6" name="Footer Placeholder 5"/>
          <p:cNvSpPr>
            <a:spLocks noGrp="1"/>
          </p:cNvSpPr>
          <p:nvPr>
            <p:ph type="ftr" sz="quarter" idx="11"/>
          </p:nvPr>
        </p:nvSpPr>
        <p:spPr>
          <a:xfrm rot="-60000">
            <a:off x="914569" y="5831037"/>
            <a:ext cx="3319043" cy="365125"/>
          </a:xfrm>
        </p:spPr>
        <p:txBody>
          <a:bodyPr/>
          <a:lstStyle/>
          <a:p>
            <a:pPr>
              <a:defRPr/>
            </a:pPr>
            <a:r>
              <a:rPr lang="en-IN">
                <a:solidFill>
                  <a:srgbClr val="000000"/>
                </a:solidFill>
              </a:rPr>
              <a:t>Title of the Project              Department of CSE, BMSCE               2019-20                  </a:t>
            </a:r>
            <a:endParaRPr lang="en-US">
              <a:solidFill>
                <a:srgbClr val="000000"/>
              </a:solidFill>
            </a:endParaRPr>
          </a:p>
        </p:txBody>
      </p:sp>
      <p:sp>
        <p:nvSpPr>
          <p:cNvPr id="7" name="Slide Number Placeholder 6"/>
          <p:cNvSpPr>
            <a:spLocks noGrp="1"/>
          </p:cNvSpPr>
          <p:nvPr>
            <p:ph type="sldNum" sz="quarter" idx="12"/>
          </p:nvPr>
        </p:nvSpPr>
        <p:spPr>
          <a:xfrm rot="60000">
            <a:off x="7562089" y="5900026"/>
            <a:ext cx="554023" cy="365125"/>
          </a:xfrm>
        </p:spPr>
        <p:txBody>
          <a:bodyPr/>
          <a:lstStyle/>
          <a:p>
            <a:pPr>
              <a:defRPr/>
            </a:pPr>
            <a:fld id="{6FBEBF2F-6C0D-4E2E-881F-F2D5DBA7C653}" type="slidenum">
              <a:rPr lang="en-US" smtClean="0">
                <a:solidFill>
                  <a:srgbClr val="000000"/>
                </a:solidFill>
              </a:rPr>
              <a:pPr>
                <a:def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grpSp>
        <p:nvGrpSpPr>
          <p:cNvPr id="7" name="Group 15"/>
          <p:cNvGrpSpPr/>
          <p:nvPr/>
        </p:nvGrpSpPr>
        <p:grpSpPr>
          <a:xfrm>
            <a:off x="0" y="0"/>
            <a:ext cx="9144000" cy="6858000"/>
            <a:chOff x="0" y="0"/>
            <a:chExt cx="9144000" cy="6858000"/>
          </a:xfrm>
        </p:grpSpPr>
        <p:sp>
          <p:nvSpPr>
            <p:cNvPr id="8" name="Rectangle 7"/>
            <p:cNvSpPr/>
            <p:nvPr/>
          </p:nvSpPr>
          <p:spPr>
            <a:xfrm>
              <a:off x="0" y="0"/>
              <a:ext cx="7162800" cy="6858000"/>
            </a:xfrm>
            <a:prstGeom prst="rect">
              <a:avLst/>
            </a:prstGeom>
            <a:gradFill flip="none" rotWithShape="1">
              <a:gsLst>
                <a:gs pos="0">
                  <a:srgbClr val="010101">
                    <a:alpha val="51765"/>
                  </a:srgbClr>
                </a:gs>
                <a:gs pos="60000">
                  <a:srgbClr val="FEFEFE">
                    <a:alpha val="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143000" y="0"/>
              <a:ext cx="8001000" cy="6858000"/>
            </a:xfrm>
            <a:prstGeom prst="rect">
              <a:avLst/>
            </a:prstGeom>
            <a:gradFill flip="none" rotWithShape="1">
              <a:gsLst>
                <a:gs pos="0">
                  <a:srgbClr val="010101">
                    <a:alpha val="56000"/>
                  </a:srgbClr>
                </a:gs>
                <a:gs pos="61000">
                  <a:srgbClr val="FEFEFE">
                    <a:alpha val="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rot="10800000">
            <a:off x="628650" y="6069330"/>
            <a:ext cx="7920991" cy="537210"/>
          </a:xfrm>
          <a:custGeom>
            <a:avLst/>
            <a:gdLst>
              <a:gd name="connsiteX0" fmla="*/ 0 w 7955280"/>
              <a:gd name="connsiteY0" fmla="*/ 495300 h 495300"/>
              <a:gd name="connsiteX1" fmla="*/ 169546 w 7955280"/>
              <a:gd name="connsiteY1" fmla="*/ 0 h 495300"/>
              <a:gd name="connsiteX2" fmla="*/ 7785734 w 7955280"/>
              <a:gd name="connsiteY2" fmla="*/ 0 h 495300"/>
              <a:gd name="connsiteX3" fmla="*/ 7955280 w 7955280"/>
              <a:gd name="connsiteY3" fmla="*/ 495300 h 495300"/>
              <a:gd name="connsiteX4" fmla="*/ 0 w 7955280"/>
              <a:gd name="connsiteY4" fmla="*/ 495300 h 495300"/>
              <a:gd name="connsiteX0" fmla="*/ 0 w 7955280"/>
              <a:gd name="connsiteY0" fmla="*/ 495300 h 495300"/>
              <a:gd name="connsiteX1" fmla="*/ 169546 w 7955280"/>
              <a:gd name="connsiteY1" fmla="*/ 0 h 495300"/>
              <a:gd name="connsiteX2" fmla="*/ 3966210 w 7955280"/>
              <a:gd name="connsiteY2" fmla="*/ 95250 h 495300"/>
              <a:gd name="connsiteX3" fmla="*/ 7785734 w 7955280"/>
              <a:gd name="connsiteY3" fmla="*/ 0 h 495300"/>
              <a:gd name="connsiteX4" fmla="*/ 7955280 w 7955280"/>
              <a:gd name="connsiteY4" fmla="*/ 495300 h 495300"/>
              <a:gd name="connsiteX5" fmla="*/ 0 w 795528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5280" h="495300">
                <a:moveTo>
                  <a:pt x="0" y="495300"/>
                </a:moveTo>
                <a:lnTo>
                  <a:pt x="169546" y="0"/>
                </a:lnTo>
                <a:lnTo>
                  <a:pt x="3966210" y="95250"/>
                </a:lnTo>
                <a:lnTo>
                  <a:pt x="7785734" y="0"/>
                </a:lnTo>
                <a:lnTo>
                  <a:pt x="7955280" y="495300"/>
                </a:lnTo>
                <a:lnTo>
                  <a:pt x="0" y="495300"/>
                </a:lnTo>
                <a:close/>
              </a:path>
            </a:pathLst>
          </a:custGeom>
          <a:gradFill flip="none" rotWithShape="1">
            <a:gsLst>
              <a:gs pos="30000">
                <a:srgbClr val="010101">
                  <a:alpha val="34000"/>
                </a:srgbClr>
              </a:gs>
              <a:gs pos="100000">
                <a:srgbClr val="010101">
                  <a:alpha val="26000"/>
                </a:srgbClr>
              </a:gs>
            </a:gsLst>
            <a:path path="circl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1520" y="575310"/>
            <a:ext cx="7696200" cy="5715000"/>
          </a:xfrm>
          <a:prstGeom prst="rect">
            <a:avLst/>
          </a:prstGeom>
          <a:solidFill>
            <a:schemeClr val="bg1">
              <a:lumMod val="75000"/>
              <a:lumOff val="25000"/>
            </a:schemeClr>
          </a:solid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31520" y="576072"/>
            <a:ext cx="7696200" cy="5715000"/>
          </a:xfrm>
          <a:prstGeom prst="rect">
            <a:avLst/>
          </a:prstGeom>
          <a:blipFill dpi="0" rotWithShape="1">
            <a:blip r:embed="rId14" cstate="print">
              <a:alphaModFix amt="20000"/>
              <a:grayscl/>
              <a:lum contrast="12000"/>
            </a:blip>
            <a:srcRect/>
            <a:tile tx="0" ty="0" sx="100000" sy="100000" flip="none" algn="tl"/>
          </a:blipFill>
          <a:ln w="6350">
            <a:noFill/>
          </a:ln>
          <a:effectLst>
            <a:outerShdw blurRad="101600" dist="508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Administrator\Desktop\Pushpin Dev\Assets\pushpinLeft.png"/>
          <p:cNvPicPr>
            <a:picLocks noChangeAspect="1" noChangeArrowheads="1"/>
          </p:cNvPicPr>
          <p:nvPr/>
        </p:nvPicPr>
        <p:blipFill>
          <a:blip r:embed="rId15" cstate="print"/>
          <a:srcRect/>
          <a:stretch>
            <a:fillRect/>
          </a:stretch>
        </p:blipFill>
        <p:spPr bwMode="auto">
          <a:xfrm rot="1435684">
            <a:off x="543741" y="273091"/>
            <a:ext cx="567831" cy="567830"/>
          </a:xfrm>
          <a:prstGeom prst="rect">
            <a:avLst/>
          </a:prstGeom>
          <a:noFill/>
        </p:spPr>
      </p:pic>
      <p:pic>
        <p:nvPicPr>
          <p:cNvPr id="14" name="Picture 2" descr="C:\Users\Administrator\Desktop\Pushpin Dev\Assets\pushpinLeft.png"/>
          <p:cNvPicPr>
            <a:picLocks noChangeAspect="1" noChangeArrowheads="1"/>
          </p:cNvPicPr>
          <p:nvPr/>
        </p:nvPicPr>
        <p:blipFill>
          <a:blip r:embed="rId15" cstate="print"/>
          <a:srcRect/>
          <a:stretch>
            <a:fillRect/>
          </a:stretch>
        </p:blipFill>
        <p:spPr bwMode="auto">
          <a:xfrm rot="4096196">
            <a:off x="8115079" y="298163"/>
            <a:ext cx="566928" cy="566928"/>
          </a:xfrm>
          <a:prstGeom prst="rect">
            <a:avLst/>
          </a:prstGeom>
          <a:noFill/>
        </p:spPr>
      </p:pic>
      <p:sp>
        <p:nvSpPr>
          <p:cNvPr id="2" name="Title Placeholder 1"/>
          <p:cNvSpPr>
            <a:spLocks noGrp="1"/>
          </p:cNvSpPr>
          <p:nvPr>
            <p:ph type="title"/>
          </p:nvPr>
        </p:nvSpPr>
        <p:spPr>
          <a:xfrm>
            <a:off x="1095023" y="817582"/>
            <a:ext cx="6965245" cy="12024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63040" y="2119257"/>
            <a:ext cx="6196405" cy="360381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54588" y="5809152"/>
            <a:ext cx="1213821" cy="365125"/>
          </a:xfrm>
          <a:prstGeom prst="rect">
            <a:avLst/>
          </a:prstGeom>
        </p:spPr>
        <p:txBody>
          <a:bodyPr vert="horz" lIns="91440" tIns="45720" rIns="91440" bIns="45720" rtlCol="0" anchor="ctr"/>
          <a:lstStyle>
            <a:lvl1pPr algn="r">
              <a:defRPr sz="1200">
                <a:solidFill>
                  <a:schemeClr val="tx2"/>
                </a:solidFill>
                <a:latin typeface="Rage Italic" pitchFamily="66" charset="0"/>
              </a:defRPr>
            </a:lvl1pPr>
          </a:lstStyle>
          <a:p>
            <a:pPr fontAlgn="base">
              <a:spcBef>
                <a:spcPct val="0"/>
              </a:spcBef>
              <a:spcAft>
                <a:spcPct val="0"/>
              </a:spcAft>
              <a:defRPr/>
            </a:pPr>
            <a:fld id="{0030103E-9139-4359-82F3-150D0EC45913}" type="datetime1">
              <a:rPr lang="en-US" smtClean="0">
                <a:solidFill>
                  <a:srgbClr val="000000"/>
                </a:solidFill>
              </a:rPr>
              <a:t>4/19/2020</a:t>
            </a:fld>
            <a:endParaRPr lang="en-US">
              <a:solidFill>
                <a:srgbClr val="000000"/>
              </a:solidFill>
            </a:endParaRPr>
          </a:p>
        </p:txBody>
      </p:sp>
      <p:sp>
        <p:nvSpPr>
          <p:cNvPr id="5" name="Footer Placeholder 4"/>
          <p:cNvSpPr>
            <a:spLocks noGrp="1"/>
          </p:cNvSpPr>
          <p:nvPr>
            <p:ph type="ftr" sz="quarter" idx="3"/>
          </p:nvPr>
        </p:nvSpPr>
        <p:spPr>
          <a:xfrm>
            <a:off x="914401" y="5809152"/>
            <a:ext cx="5540188" cy="365125"/>
          </a:xfrm>
          <a:prstGeom prst="rect">
            <a:avLst/>
          </a:prstGeom>
        </p:spPr>
        <p:txBody>
          <a:bodyPr vert="horz" lIns="91440" tIns="45720" rIns="91440" bIns="45720" rtlCol="0" anchor="ctr"/>
          <a:lstStyle>
            <a:lvl1pPr algn="l">
              <a:defRPr sz="1400">
                <a:solidFill>
                  <a:schemeClr val="tx2"/>
                </a:solidFill>
                <a:latin typeface="Rage Italic" pitchFamily="66" charset="0"/>
              </a:defRPr>
            </a:lvl1pPr>
          </a:lstStyle>
          <a:p>
            <a:pPr fontAlgn="base">
              <a:spcBef>
                <a:spcPct val="0"/>
              </a:spcBef>
              <a:spcAft>
                <a:spcPct val="0"/>
              </a:spcAft>
              <a:defRPr/>
            </a:pPr>
            <a:r>
              <a:rPr lang="en-IN">
                <a:solidFill>
                  <a:srgbClr val="000000"/>
                </a:solidFill>
              </a:rPr>
              <a:t>Title of the Project              Department of CSE, BMSCE               2019-20                  </a:t>
            </a:r>
            <a:endParaRPr lang="en-US">
              <a:solidFill>
                <a:srgbClr val="000000"/>
              </a:solidFill>
            </a:endParaRPr>
          </a:p>
        </p:txBody>
      </p:sp>
      <p:sp>
        <p:nvSpPr>
          <p:cNvPr id="6" name="Slide Number Placeholder 5"/>
          <p:cNvSpPr>
            <a:spLocks noGrp="1"/>
          </p:cNvSpPr>
          <p:nvPr>
            <p:ph type="sldNum" sz="quarter" idx="4"/>
          </p:nvPr>
        </p:nvSpPr>
        <p:spPr>
          <a:xfrm>
            <a:off x="7670202" y="5809152"/>
            <a:ext cx="554023" cy="365125"/>
          </a:xfrm>
          <a:prstGeom prst="rect">
            <a:avLst/>
          </a:prstGeom>
        </p:spPr>
        <p:txBody>
          <a:bodyPr vert="horz" lIns="91440" tIns="45720" rIns="91440" bIns="45720" rtlCol="0" anchor="ctr"/>
          <a:lstStyle>
            <a:lvl1pPr algn="r">
              <a:defRPr sz="1400">
                <a:solidFill>
                  <a:schemeClr val="tx2"/>
                </a:solidFill>
                <a:latin typeface="Rage Italic" pitchFamily="66" charset="0"/>
              </a:defRPr>
            </a:lvl1pPr>
          </a:lstStyle>
          <a:p>
            <a:pPr fontAlgn="base">
              <a:spcBef>
                <a:spcPct val="0"/>
              </a:spcBef>
              <a:spcAft>
                <a:spcPct val="0"/>
              </a:spcAft>
              <a:defRPr/>
            </a:pPr>
            <a:fld id="{23017F0C-06E0-4FA3-95A1-1C9F3D6A884C}" type="slidenum">
              <a:rPr lang="en-US" smtClean="0">
                <a:solidFill>
                  <a:srgbClr val="000000"/>
                </a:solidFill>
              </a:rPr>
              <a:pPr fontAlgn="base">
                <a:spcBef>
                  <a:spcPct val="0"/>
                </a:spcBef>
                <a:spcAft>
                  <a:spcPct val="0"/>
                </a:spcAft>
                <a:def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4465" r:id="rId1"/>
    <p:sldLayoutId id="2147484466" r:id="rId2"/>
    <p:sldLayoutId id="2147484467" r:id="rId3"/>
    <p:sldLayoutId id="2147484468" r:id="rId4"/>
    <p:sldLayoutId id="2147484469" r:id="rId5"/>
    <p:sldLayoutId id="2147484470" r:id="rId6"/>
    <p:sldLayoutId id="2147484471" r:id="rId7"/>
    <p:sldLayoutId id="2147484472" r:id="rId8"/>
    <p:sldLayoutId id="2147484473" r:id="rId9"/>
    <p:sldLayoutId id="2147484474" r:id="rId10"/>
    <p:sldLayoutId id="2147484475"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2"/>
        </a:buClr>
        <a:buSzPct val="85000"/>
        <a:buFont typeface="Brush Script MT" pitchFamily="66" charset="0"/>
        <a:buChar char="O"/>
        <a:defRPr sz="2400" kern="1200">
          <a:solidFill>
            <a:schemeClr val="tx1"/>
          </a:solidFill>
          <a:latin typeface="+mn-lt"/>
          <a:ea typeface="+mn-ea"/>
          <a:cs typeface="+mn-cs"/>
        </a:defRPr>
      </a:lvl1pPr>
      <a:lvl2pPr marL="640080" indent="-274320" algn="l" defTabSz="914400" rtl="0" eaLnBrk="1" latinLnBrk="0" hangingPunct="1">
        <a:spcBef>
          <a:spcPct val="20000"/>
        </a:spcBef>
        <a:buClr>
          <a:schemeClr val="accent2"/>
        </a:buClr>
        <a:buSzPct val="85000"/>
        <a:buFont typeface="Brush Script MT" pitchFamily="66" charset="0"/>
        <a:buChar char="O"/>
        <a:defRPr sz="2200" kern="1200">
          <a:solidFill>
            <a:schemeClr val="tx1"/>
          </a:solidFill>
          <a:latin typeface="+mn-lt"/>
          <a:ea typeface="+mn-ea"/>
          <a:cs typeface="+mn-cs"/>
        </a:defRPr>
      </a:lvl2pPr>
      <a:lvl3pPr marL="914400" indent="-228600" algn="l" defTabSz="914400" rtl="0" eaLnBrk="1" latinLnBrk="0" hangingPunct="1">
        <a:spcBef>
          <a:spcPct val="20000"/>
        </a:spcBef>
        <a:buClr>
          <a:schemeClr val="accent2"/>
        </a:buClr>
        <a:buSzPct val="85000"/>
        <a:buFont typeface="Brush Script MT" pitchFamily="66" charset="0"/>
        <a:buChar char="O"/>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2"/>
        </a:buClr>
        <a:buSzPct val="85000"/>
        <a:buFont typeface="Brush Script MT" pitchFamily="66" charset="0"/>
        <a:buChar char="O"/>
        <a:defRPr sz="1800" kern="1200">
          <a:solidFill>
            <a:schemeClr val="tx1"/>
          </a:solidFill>
          <a:latin typeface="+mn-lt"/>
          <a:ea typeface="+mn-ea"/>
          <a:cs typeface="+mn-cs"/>
        </a:defRPr>
      </a:lvl4pPr>
      <a:lvl5pPr marL="164592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5pPr>
      <a:lvl6pPr marL="201168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6pPr>
      <a:lvl7pPr marL="237744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7pPr>
      <a:lvl8pPr marL="274320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8pPr>
      <a:lvl9pPr marL="3108960" indent="-228600" algn="l" defTabSz="914400" rtl="0" eaLnBrk="1" latinLnBrk="0" hangingPunct="1">
        <a:spcBef>
          <a:spcPct val="20000"/>
        </a:spcBef>
        <a:buClr>
          <a:schemeClr val="accent2"/>
        </a:buClr>
        <a:buSzPct val="85000"/>
        <a:buFont typeface="Brush Script MT" pitchFamily="66" charset="0"/>
        <a:buChar char="O"/>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583185" y="1156309"/>
            <a:ext cx="5653111" cy="1058001"/>
          </a:xfrm>
        </p:spPr>
        <p:txBody>
          <a:bodyPr>
            <a:normAutofit/>
          </a:bodyPr>
          <a:lstStyle/>
          <a:p>
            <a:r>
              <a:rPr lang="en-US" sz="2400" b="1" dirty="0">
                <a:latin typeface="Times New Roman" panose="02020603050405020304" pitchFamily="18" charset="0"/>
                <a:cs typeface="Times New Roman" panose="02020603050405020304" pitchFamily="18" charset="0"/>
              </a:rPr>
              <a:t>Detection and Prevention of Security attacks in VANETs</a:t>
            </a:r>
          </a:p>
        </p:txBody>
      </p:sp>
      <p:sp>
        <p:nvSpPr>
          <p:cNvPr id="16" name="Subtitle 15"/>
          <p:cNvSpPr>
            <a:spLocks noGrp="1"/>
          </p:cNvSpPr>
          <p:nvPr>
            <p:ph type="subTitle" idx="1"/>
          </p:nvPr>
        </p:nvSpPr>
        <p:spPr>
          <a:xfrm>
            <a:off x="1187624" y="2564904"/>
            <a:ext cx="6912767" cy="3168352"/>
          </a:xfrm>
        </p:spPr>
        <p:txBody>
          <a:bodyPr>
            <a:normAutofit/>
          </a:bodyPr>
          <a:lstStyle/>
          <a:p>
            <a:pPr lvl="0" algn="l"/>
            <a:endParaRPr lang="en-US" sz="1600" b="1" dirty="0">
              <a:solidFill>
                <a:prstClr val="black"/>
              </a:solidFill>
              <a:latin typeface="Times New Roman" panose="02020603050405020304" pitchFamily="18" charset="0"/>
              <a:cs typeface="Times New Roman" panose="02020603050405020304" pitchFamily="18" charset="0"/>
            </a:endParaRPr>
          </a:p>
          <a:p>
            <a:pPr lvl="0" algn="l"/>
            <a:r>
              <a:rPr lang="en-US" sz="1600" b="1" dirty="0">
                <a:solidFill>
                  <a:prstClr val="black"/>
                </a:solidFill>
                <a:latin typeface="Times New Roman" panose="02020603050405020304" pitchFamily="18" charset="0"/>
                <a:cs typeface="Times New Roman" panose="02020603050405020304" pitchFamily="18" charset="0"/>
              </a:rPr>
              <a:t>Team				Guide</a:t>
            </a:r>
          </a:p>
          <a:p>
            <a:pPr lvl="0" algn="l"/>
            <a:r>
              <a:rPr lang="en-US" sz="1600" dirty="0">
                <a:solidFill>
                  <a:prstClr val="black"/>
                </a:solidFill>
                <a:latin typeface="Times New Roman" panose="02020603050405020304" pitchFamily="18" charset="0"/>
                <a:cs typeface="Times New Roman" panose="02020603050405020304" pitchFamily="18" charset="0"/>
              </a:rPr>
              <a:t>Chaitanya N.S.V: 1BM16CS053		Dr. </a:t>
            </a:r>
            <a:r>
              <a:rPr lang="en-US" sz="1600" dirty="0" err="1">
                <a:solidFill>
                  <a:prstClr val="black"/>
                </a:solidFill>
                <a:latin typeface="Times New Roman" panose="02020603050405020304" pitchFamily="18" charset="0"/>
                <a:cs typeface="Times New Roman" panose="02020603050405020304" pitchFamily="18" charset="0"/>
              </a:rPr>
              <a:t>Nandhini</a:t>
            </a:r>
            <a:r>
              <a:rPr lang="en-US" sz="1600" dirty="0">
                <a:solidFill>
                  <a:prstClr val="black"/>
                </a:solidFill>
                <a:latin typeface="Times New Roman" panose="02020603050405020304" pitchFamily="18" charset="0"/>
                <a:cs typeface="Times New Roman" panose="02020603050405020304" pitchFamily="18" charset="0"/>
              </a:rPr>
              <a:t> Vineeth</a:t>
            </a:r>
          </a:p>
          <a:p>
            <a:pPr lvl="0" algn="l"/>
            <a:r>
              <a:rPr lang="en-US" sz="1600">
                <a:solidFill>
                  <a:prstClr val="black"/>
                </a:solidFill>
                <a:latin typeface="Times New Roman" panose="02020603050405020304" pitchFamily="18" charset="0"/>
                <a:cs typeface="Times New Roman" panose="02020603050405020304" pitchFamily="18" charset="0"/>
              </a:rPr>
              <a:t>Naveen R: </a:t>
            </a:r>
            <a:r>
              <a:rPr lang="en-US" sz="1600" dirty="0">
                <a:solidFill>
                  <a:prstClr val="black"/>
                </a:solidFill>
                <a:latin typeface="Times New Roman" panose="02020603050405020304" pitchFamily="18" charset="0"/>
                <a:cs typeface="Times New Roman" panose="02020603050405020304" pitchFamily="18" charset="0"/>
              </a:rPr>
              <a:t>1BM16CS055		Assistant Professor</a:t>
            </a:r>
          </a:p>
          <a:p>
            <a:pPr lvl="0" algn="l"/>
            <a:r>
              <a:rPr lang="en-US" sz="1600" dirty="0">
                <a:solidFill>
                  <a:prstClr val="black"/>
                </a:solidFill>
                <a:latin typeface="Times New Roman" panose="02020603050405020304" pitchFamily="18" charset="0"/>
                <a:cs typeface="Times New Roman" panose="02020603050405020304" pitchFamily="18" charset="0"/>
              </a:rPr>
              <a:t>Nikhil Srinivas: 1BM16CS058</a:t>
            </a:r>
          </a:p>
          <a:p>
            <a:pPr lvl="0" algn="l"/>
            <a:endParaRPr lang="en-US" sz="1600" dirty="0">
              <a:solidFill>
                <a:prstClr val="black"/>
              </a:solidFill>
              <a:latin typeface="Times New Roman" panose="02020603050405020304" pitchFamily="18" charset="0"/>
              <a:cs typeface="Times New Roman" panose="02020603050405020304" pitchFamily="18" charset="0"/>
            </a:endParaRPr>
          </a:p>
          <a:p>
            <a:pPr lvl="0"/>
            <a:endParaRPr lang="en-US" sz="2000" b="1" dirty="0">
              <a:solidFill>
                <a:prstClr val="black"/>
              </a:solidFill>
              <a:latin typeface="Times New Roman" panose="02020603050405020304" pitchFamily="18" charset="0"/>
              <a:cs typeface="Times New Roman" panose="02020603050405020304" pitchFamily="18" charset="0"/>
            </a:endParaRPr>
          </a:p>
          <a:p>
            <a:pPr lvl="0"/>
            <a:r>
              <a:rPr lang="en-US" sz="2000" b="1" dirty="0">
                <a:solidFill>
                  <a:prstClr val="black"/>
                </a:solidFill>
                <a:latin typeface="Times New Roman" panose="02020603050405020304" pitchFamily="18" charset="0"/>
                <a:cs typeface="Times New Roman" panose="02020603050405020304" pitchFamily="18" charset="0"/>
              </a:rPr>
              <a:t>Department of Computer Science and Engineering</a:t>
            </a:r>
          </a:p>
          <a:p>
            <a:pPr lvl="0"/>
            <a:r>
              <a:rPr lang="en-US" sz="2000" b="1" dirty="0">
                <a:solidFill>
                  <a:prstClr val="black"/>
                </a:solidFill>
                <a:latin typeface="Times New Roman" panose="02020603050405020304" pitchFamily="18" charset="0"/>
                <a:cs typeface="Times New Roman" panose="02020603050405020304" pitchFamily="18" charset="0"/>
              </a:rPr>
              <a:t>BMS College of Engineering, Basavanagudi, Bangalore</a:t>
            </a:r>
          </a:p>
        </p:txBody>
      </p:sp>
      <p:pic>
        <p:nvPicPr>
          <p:cNvPr id="6" name="Picture 8" descr="Image result for BMSCE logo | Engineering">
            <a:extLst>
              <a:ext uri="{FF2B5EF4-FFF2-40B4-BE49-F238E27FC236}">
                <a16:creationId xmlns:a16="http://schemas.microsoft.com/office/drawing/2014/main" id="{47AD0805-C70B-424F-9A4A-DBD6BEE7BC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1124744"/>
            <a:ext cx="936104" cy="8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725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Implementation</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196405"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algn="just"/>
            <a:r>
              <a:rPr lang="en-GB" sz="1400" dirty="0">
                <a:solidFill>
                  <a:schemeClr val="tx1"/>
                </a:solidFill>
                <a:latin typeface="Times New Roman" panose="02020603050405020304" pitchFamily="18" charset="0"/>
                <a:cs typeface="Times New Roman" panose="02020603050405020304" pitchFamily="18" charset="0"/>
              </a:rPr>
              <a:t>Implemented a system which detects and prevents the various security attacks in VANETs by using the Java Library’s/APIs including Java AWT, Java Security for generating certificates and handling the Asymmetric keys, Java Cryptography for all the cryptographic applications, JNetPcap for the simulation of the network traffic and Wireshark for development and testing purpose.</a:t>
            </a:r>
          </a:p>
          <a:p>
            <a:pPr algn="just"/>
            <a:r>
              <a:rPr lang="en-GB" sz="1400" b="1" dirty="0">
                <a:solidFill>
                  <a:schemeClr val="tx1"/>
                </a:solidFill>
                <a:latin typeface="Times New Roman" panose="02020603050405020304" pitchFamily="18" charset="0"/>
                <a:cs typeface="Times New Roman" panose="02020603050405020304" pitchFamily="18" charset="0"/>
              </a:rPr>
              <a:t>We propose a system that comprises of: </a:t>
            </a:r>
          </a:p>
          <a:p>
            <a:pPr marL="742950" lvl="1" indent="-285750" algn="just">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Implementing VANET simulation environment.</a:t>
            </a:r>
          </a:p>
          <a:p>
            <a:pPr marL="742950" lvl="1" indent="-285750" algn="just">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Implementing RSU and vehicle nodes.</a:t>
            </a:r>
          </a:p>
          <a:p>
            <a:pPr marL="742950" lvl="1"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Generated certificates for RSU and Vehicle nodes.</a:t>
            </a:r>
          </a:p>
          <a:p>
            <a:pPr marL="742950" lvl="1" indent="-285750" algn="just" fontAlgn="base">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Detection and prevention of DDoS attacks</a:t>
            </a:r>
            <a:r>
              <a:rPr lang="en-GB" sz="1400" b="1" dirty="0">
                <a:solidFill>
                  <a:schemeClr val="tx1"/>
                </a:solidFill>
                <a:latin typeface="Times New Roman" panose="02020603050405020304" pitchFamily="18" charset="0"/>
                <a:cs typeface="Times New Roman" panose="02020603050405020304" pitchFamily="18" charset="0"/>
              </a:rPr>
              <a:t> </a:t>
            </a:r>
            <a:r>
              <a:rPr lang="en-GB" sz="1400" dirty="0">
                <a:solidFill>
                  <a:schemeClr val="tx1"/>
                </a:solidFill>
                <a:latin typeface="Times New Roman" panose="02020603050405020304" pitchFamily="18" charset="0"/>
                <a:cs typeface="Times New Roman" panose="02020603050405020304" pitchFamily="18" charset="0"/>
              </a:rPr>
              <a:t>and sybil attacks.</a:t>
            </a:r>
            <a:endParaRPr lang="en-US" sz="1400" dirty="0">
              <a:solidFill>
                <a:schemeClr val="tx1"/>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Improving reliability of DDoS and Sybil attack algorithm.</a:t>
            </a:r>
            <a:r>
              <a:rPr lang="en-GB" sz="1400" b="1" dirty="0">
                <a:solidFill>
                  <a:schemeClr val="tx1"/>
                </a:solidFill>
                <a:latin typeface="Times New Roman" panose="02020603050405020304" pitchFamily="18" charset="0"/>
                <a:cs typeface="Times New Roman" panose="02020603050405020304" pitchFamily="18" charset="0"/>
              </a:rPr>
              <a:t> </a:t>
            </a:r>
            <a:endParaRPr lang="en-US" sz="1400" dirty="0">
              <a:solidFill>
                <a:schemeClr val="tx1"/>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Improving privacy and authentication of message.</a:t>
            </a:r>
            <a:r>
              <a:rPr lang="en-GB" sz="1400" b="1" dirty="0">
                <a:solidFill>
                  <a:schemeClr val="tx1"/>
                </a:solidFill>
                <a:latin typeface="Times New Roman" panose="02020603050405020304" pitchFamily="18" charset="0"/>
                <a:cs typeface="Times New Roman" panose="02020603050405020304" pitchFamily="18" charset="0"/>
              </a:rPr>
              <a:t> </a:t>
            </a:r>
          </a:p>
          <a:p>
            <a:pPr marL="742950" lvl="1" indent="-285750" algn="just" fontAlgn="base">
              <a:buFont typeface="Arial" panose="020B0604020202020204" pitchFamily="34" charset="0"/>
              <a:buChar char="•"/>
            </a:pPr>
            <a:r>
              <a:rPr lang="en-GB" sz="1400" dirty="0">
                <a:solidFill>
                  <a:schemeClr val="tx1"/>
                </a:solidFill>
                <a:latin typeface="Times New Roman" panose="02020603050405020304" pitchFamily="18" charset="0"/>
                <a:cs typeface="Times New Roman" panose="02020603050405020304" pitchFamily="18" charset="0"/>
              </a:rPr>
              <a:t>Detecting and ignoring reply attacks.</a:t>
            </a:r>
          </a:p>
          <a:p>
            <a:pPr algn="just"/>
            <a:endParaRPr lang="en-GB"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158976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Implementation</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196405"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algn="just"/>
            <a:r>
              <a:rPr lang="en-GB" sz="1400" b="1" dirty="0">
                <a:solidFill>
                  <a:schemeClr val="tx1"/>
                </a:solidFill>
                <a:latin typeface="Times New Roman" panose="02020603050405020304" pitchFamily="18" charset="0"/>
                <a:cs typeface="Times New Roman" panose="02020603050405020304" pitchFamily="18" charset="0"/>
              </a:rPr>
              <a:t>We propose a system that comprises of</a:t>
            </a:r>
            <a:r>
              <a:rPr lang="en-GB" sz="1700" b="1" dirty="0">
                <a:solidFill>
                  <a:schemeClr val="tx1"/>
                </a:solidFill>
                <a:latin typeface="Times New Roman" panose="02020603050405020304" pitchFamily="18" charset="0"/>
                <a:cs typeface="Times New Roman" panose="02020603050405020304" pitchFamily="18" charset="0"/>
              </a:rPr>
              <a:t>: VEHICLE</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Creating multiple vehicular nodes as actors.</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Assigning these vehicle nodes certificates.</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Adding these nodes in vehicle network </a:t>
            </a:r>
            <a:r>
              <a:rPr lang="en-US" sz="1400" dirty="0" err="1">
                <a:solidFill>
                  <a:schemeClr val="tx1"/>
                </a:solidFill>
                <a:latin typeface="Times New Roman" panose="02020603050405020304" pitchFamily="18" charset="0"/>
                <a:cs typeface="Times New Roman" panose="02020603050405020304" pitchFamily="18" charset="0"/>
              </a:rPr>
              <a:t>ie</a:t>
            </a:r>
            <a:r>
              <a:rPr lang="en-US" sz="1400" dirty="0">
                <a:solidFill>
                  <a:schemeClr val="tx1"/>
                </a:solidFill>
                <a:latin typeface="Times New Roman" panose="02020603050405020304" pitchFamily="18" charset="0"/>
                <a:cs typeface="Times New Roman" panose="02020603050405020304" pitchFamily="18" charset="0"/>
              </a:rPr>
              <a:t>. the physical architecture.</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Adding the nodes in remote vehicle network </a:t>
            </a:r>
            <a:r>
              <a:rPr lang="en-US" sz="1400" dirty="0" err="1">
                <a:solidFill>
                  <a:schemeClr val="tx1"/>
                </a:solidFill>
                <a:latin typeface="Times New Roman" panose="02020603050405020304" pitchFamily="18" charset="0"/>
                <a:cs typeface="Times New Roman" panose="02020603050405020304" pitchFamily="18" charset="0"/>
              </a:rPr>
              <a:t>ie</a:t>
            </a:r>
            <a:r>
              <a:rPr lang="en-US" sz="1400" dirty="0">
                <a:solidFill>
                  <a:schemeClr val="tx1"/>
                </a:solidFill>
                <a:latin typeface="Times New Roman" panose="02020603050405020304" pitchFamily="18" charset="0"/>
                <a:cs typeface="Times New Roman" panose="02020603050405020304" pitchFamily="18" charset="0"/>
              </a:rPr>
              <a:t>. the virtual architecture.</a:t>
            </a:r>
          </a:p>
          <a:p>
            <a:pPr marL="285750"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Creating attacker nodes such as Bad position vehicle. This is the sybil attacker node.</a:t>
            </a:r>
          </a:p>
          <a:p>
            <a:pPr marL="285750" lvl="1"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Using waypoints to create a path and update velocity for the vehicles.</a:t>
            </a:r>
          </a:p>
          <a:p>
            <a:pPr marL="285750" lvl="1"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Creating time delays if two vehicles are in danger or close vicinity.</a:t>
            </a:r>
          </a:p>
          <a:p>
            <a:pPr marL="285750" lvl="1"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Checking if a vehicles certificate is valid.</a:t>
            </a:r>
          </a:p>
          <a:p>
            <a:pPr marL="285750" lvl="1" indent="-285750" algn="just">
              <a:buFont typeface="Arial" panose="020B0604020202020204" pitchFamily="34" charset="0"/>
              <a:buChar char="•"/>
            </a:pPr>
            <a:r>
              <a:rPr lang="en-US" sz="1400" dirty="0">
                <a:solidFill>
                  <a:schemeClr val="tx1"/>
                </a:solidFill>
                <a:latin typeface="Times New Roman" panose="02020603050405020304" pitchFamily="18" charset="0"/>
                <a:cs typeface="Times New Roman" panose="02020603050405020304" pitchFamily="18" charset="0"/>
              </a:rPr>
              <a:t>Connecting to the closest RSU.</a:t>
            </a:r>
          </a:p>
          <a:p>
            <a:pPr marL="741363" lvl="2" indent="-285750" algn="just" fontAlgn="base">
              <a:buFont typeface="Arial" panose="020B0604020202020204" pitchFamily="34" charset="0"/>
              <a:buChar char="•"/>
            </a:pPr>
            <a:endParaRPr lang="en-US" sz="13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sz="14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1400" dirty="0">
              <a:solidFill>
                <a:schemeClr val="tx1"/>
              </a:solidFill>
              <a:latin typeface="Times New Roman" panose="02020603050405020304" pitchFamily="18" charset="0"/>
              <a:cs typeface="Times New Roman" panose="02020603050405020304" pitchFamily="18" charset="0"/>
            </a:endParaRPr>
          </a:p>
          <a:p>
            <a:pPr marL="741363" lvl="2" indent="-285750" algn="just" fontAlgn="base">
              <a:buFont typeface="Arial" panose="020B0604020202020204" pitchFamily="34" charset="0"/>
              <a:buChar char="•"/>
            </a:pPr>
            <a:endParaRPr lang="en-US" sz="1300" dirty="0">
              <a:solidFill>
                <a:schemeClr val="tx1"/>
              </a:solidFill>
              <a:latin typeface="Times New Roman" panose="02020603050405020304" pitchFamily="18" charset="0"/>
              <a:cs typeface="Times New Roman" panose="02020603050405020304" pitchFamily="18" charset="0"/>
            </a:endParaRPr>
          </a:p>
          <a:p>
            <a:pPr algn="just"/>
            <a:endParaRPr lang="en-GB"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448684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Implementation</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196405"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algn="just"/>
            <a:r>
              <a:rPr lang="en-GB" sz="1400" b="1" dirty="0">
                <a:solidFill>
                  <a:schemeClr val="tx1"/>
                </a:solidFill>
                <a:latin typeface="Times New Roman" panose="02020603050405020304" pitchFamily="18" charset="0"/>
                <a:cs typeface="Times New Roman" panose="02020603050405020304" pitchFamily="18" charset="0"/>
              </a:rPr>
              <a:t>We propose a system that comprises of: </a:t>
            </a:r>
            <a:r>
              <a:rPr lang="en-GB" sz="1600" b="1" dirty="0">
                <a:solidFill>
                  <a:schemeClr val="tx1"/>
                </a:solidFill>
                <a:latin typeface="Times New Roman" panose="02020603050405020304" pitchFamily="18" charset="0"/>
                <a:cs typeface="Times New Roman" panose="02020603050405020304" pitchFamily="18" charset="0"/>
              </a:rPr>
              <a:t>RSU</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Creating RSU units by setting a defined range and giving each RSU unit a defined range so that it covers all the simulated area.</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Creating the Revoked cache so as to enable checking of already revoked vehicle certificates to make the process of elimination faster.</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Similar to the vehicle nodes the RSU nodes are also added to the RSU Remote service.</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RSU nodes are added to the vehicle network .</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These nodes are used to authenticate the vehicle nodes which sent the message.</a:t>
            </a:r>
          </a:p>
          <a:p>
            <a:pPr marL="741363" lvl="1" indent="-285750" algn="just">
              <a:buFont typeface="Arial" panose="020B0604020202020204" pitchFamily="34" charset="0"/>
              <a:buChar char="•"/>
            </a:pPr>
            <a:endParaRPr lang="en-US" sz="1600" dirty="0">
              <a:solidFill>
                <a:schemeClr val="tx1"/>
              </a:solidFill>
              <a:latin typeface="Times New Roman" panose="02020603050405020304" pitchFamily="18" charset="0"/>
              <a:cs typeface="Times New Roman" panose="02020603050405020304" pitchFamily="18" charset="0"/>
            </a:endParaRPr>
          </a:p>
          <a:p>
            <a:pPr marL="741363" lvl="2" indent="-285750" algn="just" fontAlgn="base">
              <a:buFont typeface="Arial" panose="020B0604020202020204" pitchFamily="34" charset="0"/>
              <a:buChar char="•"/>
            </a:pPr>
            <a:endParaRPr lang="en-US" sz="1300" dirty="0">
              <a:solidFill>
                <a:schemeClr val="tx1"/>
              </a:solidFill>
              <a:latin typeface="Times New Roman" panose="02020603050405020304" pitchFamily="18" charset="0"/>
              <a:cs typeface="Times New Roman" panose="02020603050405020304" pitchFamily="18" charset="0"/>
            </a:endParaRPr>
          </a:p>
          <a:p>
            <a:pPr algn="just"/>
            <a:endParaRPr lang="en-GB"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2235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Sybil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196405"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Sybil attacks are vehicles sending falsified information to other vehicles or RSU units.</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These attacks result in major damage to the vehicles.</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To detect these attacks the position and the velocity is required.</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If the vehicle nodes are giving false location , the node is detected as a sybil attack as the position and the velocity does not account to its previous location.</a:t>
            </a:r>
          </a:p>
          <a:p>
            <a:pPr algn="just"/>
            <a:endParaRPr lang="en-GB"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40506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DDOS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734608"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DDOS attacks are those which flood the user with unwanted messages in a short interval of time</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These attacks can be detected by checking the rate of the message flow to the user.</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If the rate of the messages is more than a predefined threshold then it is detected as DDOS attack.</a:t>
            </a:r>
          </a:p>
          <a:p>
            <a:pPr marL="741363" lvl="1" indent="-285750" algn="just">
              <a:buFont typeface="Arial" panose="020B0604020202020204" pitchFamily="34" charset="0"/>
              <a:buChar char="•"/>
            </a:pPr>
            <a:endParaRPr lang="en-US" sz="2000" dirty="0">
              <a:solidFill>
                <a:schemeClr val="tx1"/>
              </a:solidFill>
              <a:latin typeface="Times New Roman" panose="02020603050405020304" pitchFamily="18" charset="0"/>
              <a:cs typeface="Times New Roman" panose="02020603050405020304" pitchFamily="18" charset="0"/>
            </a:endParaRPr>
          </a:p>
          <a:p>
            <a:pPr marL="741363" lvl="2" indent="-285750" algn="just" fontAlgn="base">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20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024627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Replay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365784" y="1797166"/>
            <a:ext cx="6655195" cy="3603812"/>
          </a:xfrm>
          <a:prstGeom prst="rect">
            <a:avLst/>
          </a:prstGeom>
        </p:spPr>
        <p:txBody>
          <a:bodyPr vert="horz" lIns="91440" tIns="45720" rIns="91440" bIns="45720" rtlCol="0" anchor="t">
            <a:normAutofit lnSpcReduction="10000"/>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This attacker usually sends a message then after a brief interval sends the same message again. </a:t>
            </a:r>
            <a:endParaRPr lang="en-IN"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These messages are directed towards one node at any given time. </a:t>
            </a:r>
            <a:endParaRPr lang="en-IN"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nodes detects if any vehicle is sending a repeated message in a given threshold of time. </a:t>
            </a:r>
            <a:endParaRPr lang="en-IN"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Then it removes this node from the vehicle network.  </a:t>
            </a:r>
          </a:p>
          <a:p>
            <a:pPr marL="284163" indent="-284163"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start again by launching the CA, the simulated Ad-Hoc environment and the </a:t>
            </a:r>
            <a:r>
              <a:rPr lang="en-GB" sz="1600" dirty="0">
                <a:solidFill>
                  <a:schemeClr val="tx1"/>
                </a:solidFill>
                <a:latin typeface="Times New Roman" panose="02020603050405020304" pitchFamily="18" charset="0"/>
                <a:cs typeface="Times New Roman" panose="02020603050405020304" pitchFamily="18" charset="0"/>
              </a:rPr>
              <a:t>RSUs.</a:t>
            </a:r>
          </a:p>
          <a:p>
            <a:pPr marL="284163" indent="-284163"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It's possible to see the attacker (vehicle terminal on the right) generating messages with “late” timestamps ( these are actually gathered messages replayed</a:t>
            </a:r>
          </a:p>
          <a:p>
            <a:pPr marL="284163" indent="-284163" algn="just">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again ).</a:t>
            </a:r>
          </a:p>
          <a:p>
            <a:pPr marL="284163" indent="-284163"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On the left the normal vehicle ignores these messages since they aren’t fresh.</a:t>
            </a:r>
            <a:endParaRPr lang="en-IN" sz="1600" dirty="0">
              <a:solidFill>
                <a:schemeClr val="tx1"/>
              </a:solidFill>
              <a:latin typeface="Times New Roman" panose="02020603050405020304" pitchFamily="18" charset="0"/>
              <a:cs typeface="Times New Roman" panose="02020603050405020304" pitchFamily="18" charset="0"/>
            </a:endParaRPr>
          </a:p>
          <a:p>
            <a:pPr marL="284163" lvl="1" indent="-284163" algn="just">
              <a:buFont typeface="Arial" panose="020B0604020202020204" pitchFamily="34" charset="0"/>
              <a:buChar char="•"/>
            </a:pPr>
            <a:endParaRPr lang="en-US" sz="2600" dirty="0">
              <a:solidFill>
                <a:schemeClr val="tx1"/>
              </a:solidFill>
              <a:latin typeface="Times New Roman" panose="02020603050405020304" pitchFamily="18" charset="0"/>
              <a:cs typeface="Times New Roman" panose="02020603050405020304" pitchFamily="18" charset="0"/>
            </a:endParaRPr>
          </a:p>
          <a:p>
            <a:pPr marL="741363" lvl="2" indent="-285750" algn="just" fontAlgn="base">
              <a:buFont typeface="Arial" panose="020B0604020202020204" pitchFamily="34" charset="0"/>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GB" sz="20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38474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Bad Certificate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123020" y="1797166"/>
            <a:ext cx="6897959"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We start again by launching the CA, the simulated Ad-Hoc environment and the RSUs.</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attacker (terminal below) contains a certificate signed by another entity other than the CA recognized by all the other vehicles and consequently they report this vehicle.</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CA (terminal in the top middle) revokes the certificate (for demo purposes the revocation threshold is after 2 attempts, from individual vehicles). The vehicles themselves never actually realize he’s revoked since they first check if it's signed by the CA.</a:t>
            </a:r>
          </a:p>
          <a:p>
            <a:pPr marL="342900" indent="-34290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 attacker also complains from invalid CA signatures on beacons since other vehicles don't use his wrong CA and he also tries to revoke them, however the RSU detects his invalid attempt and refuses his request since his certificate is invalid</a:t>
            </a:r>
          </a:p>
          <a:p>
            <a:pPr marL="741363" lvl="2" indent="-285750" algn="just" fontAlgn="base">
              <a:buFont typeface="Arial" panose="020B0604020202020204" pitchFamily="34" charset="0"/>
              <a:buChar char="•"/>
            </a:pPr>
            <a:endParaRPr lang="en-US" sz="1300" dirty="0">
              <a:solidFill>
                <a:schemeClr val="tx1"/>
              </a:solidFill>
              <a:latin typeface="Times New Roman" panose="02020603050405020304" pitchFamily="18" charset="0"/>
              <a:cs typeface="Times New Roman" panose="02020603050405020304" pitchFamily="18" charset="0"/>
            </a:endParaRPr>
          </a:p>
          <a:p>
            <a:pPr algn="just"/>
            <a:endParaRPr lang="en-GB" sz="1400" dirty="0">
              <a:solidFill>
                <a:schemeClr val="tx1"/>
              </a:solidFill>
              <a:latin typeface="Times New Roman" panose="02020603050405020304" pitchFamily="18" charset="0"/>
              <a:cs typeface="Times New Roman" panose="02020603050405020304" pitchFamily="18" charset="0"/>
            </a:endParaRPr>
          </a:p>
          <a:p>
            <a:pPr algn="just"/>
            <a:endParaRPr lang="en-US" sz="1400" dirty="0">
              <a:solidFill>
                <a:schemeClr val="tx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85392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Bad Signature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D5E5033B-9939-46D1-81F8-1AFD4E57CFF9}"/>
              </a:ext>
            </a:extLst>
          </p:cNvPr>
          <p:cNvSpPr txBox="1">
            <a:spLocks/>
          </p:cNvSpPr>
          <p:nvPr/>
        </p:nvSpPr>
        <p:spPr>
          <a:xfrm>
            <a:off x="1123020" y="1797166"/>
            <a:ext cx="6897959" cy="3603812"/>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Clr>
                <a:schemeClr val="accent2"/>
              </a:buClr>
              <a:buSzPct val="85000"/>
              <a:buFont typeface="Brush Script MT" pitchFamily="66" charset="0"/>
              <a:buNone/>
              <a:defRPr sz="2400" kern="1200">
                <a:solidFill>
                  <a:schemeClr val="tx2"/>
                </a:solidFill>
                <a:latin typeface="+mn-lt"/>
                <a:ea typeface="+mn-ea"/>
                <a:cs typeface="+mn-cs"/>
              </a:defRPr>
            </a:lvl1pPr>
            <a:lvl2pPr marL="457200" indent="0" algn="ctr" defTabSz="914400" rtl="0" eaLnBrk="1" latinLnBrk="0" hangingPunct="1">
              <a:spcBef>
                <a:spcPct val="20000"/>
              </a:spcBef>
              <a:buClr>
                <a:schemeClr val="accent2"/>
              </a:buClr>
              <a:buSzPct val="85000"/>
              <a:buFont typeface="Brush Script MT" pitchFamily="66" charset="0"/>
              <a:buNone/>
              <a:defRPr sz="22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2"/>
              </a:buClr>
              <a:buSzPct val="85000"/>
              <a:buFont typeface="Brush Script MT" pitchFamily="66"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85000"/>
              <a:buFont typeface="Brush Script MT" pitchFamily="66" charset="0"/>
              <a:buNone/>
              <a:defRPr sz="18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2"/>
              </a:buClr>
              <a:buSzPct val="85000"/>
              <a:buFont typeface="Brush Script MT" pitchFamily="66" charset="0"/>
              <a:buNone/>
              <a:defRPr sz="1600" kern="1200">
                <a:solidFill>
                  <a:schemeClr val="tx1">
                    <a:tint val="75000"/>
                  </a:schemeClr>
                </a:solidFill>
                <a:latin typeface="+mn-lt"/>
                <a:ea typeface="+mn-ea"/>
                <a:cs typeface="+mn-cs"/>
              </a:defRPr>
            </a:lvl9pPr>
          </a:lstStyle>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This is a simple case where the attacker (terminal on the right) generates bad </a:t>
            </a:r>
            <a:r>
              <a:rPr lang="en-GB" sz="1600" dirty="0">
                <a:solidFill>
                  <a:schemeClr val="tx1"/>
                </a:solidFill>
                <a:latin typeface="Times New Roman" panose="02020603050405020304" pitchFamily="18" charset="0"/>
                <a:cs typeface="Times New Roman" panose="02020603050405020304" pitchFamily="18" charset="0"/>
              </a:rPr>
              <a:t>signatures on his messages.</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These signatures are detected by the vehicle on the left and the message is </a:t>
            </a:r>
            <a:r>
              <a:rPr lang="en-GB" sz="1600" dirty="0">
                <a:solidFill>
                  <a:schemeClr val="tx1"/>
                </a:solidFill>
                <a:latin typeface="Times New Roman" panose="02020603050405020304" pitchFamily="18" charset="0"/>
                <a:cs typeface="Times New Roman" panose="02020603050405020304" pitchFamily="18" charset="0"/>
              </a:rPr>
              <a:t>ignored.</a:t>
            </a:r>
          </a:p>
          <a:p>
            <a:pPr marL="285750" indent="-285750" algn="just">
              <a:buFont typeface="Arial" panose="020B0604020202020204" pitchFamily="34" charset="0"/>
              <a:buChar char="•"/>
            </a:pPr>
            <a:r>
              <a:rPr lang="en-GB" sz="1600" dirty="0">
                <a:solidFill>
                  <a:schemeClr val="tx1"/>
                </a:solidFill>
                <a:latin typeface="Times New Roman" panose="02020603050405020304" pitchFamily="18" charset="0"/>
                <a:cs typeface="Times New Roman" panose="02020603050405020304" pitchFamily="18" charset="0"/>
              </a:rPr>
              <a:t>If vehicle identification number claims from the deferent vehicle which creates problem during the authentication.</a:t>
            </a:r>
            <a:endParaRPr lang="en-US" sz="1600" dirty="0">
              <a:solidFill>
                <a:schemeClr val="tx1"/>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This method solves the authentication, message integration and Non-repudiation of the sender</a:t>
            </a:r>
            <a:r>
              <a:rPr lang="en-US" sz="1400" dirty="0">
                <a:solidFill>
                  <a:schemeClr val="tx1"/>
                </a:solidFill>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231221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555776" y="1156309"/>
            <a:ext cx="4392487" cy="472491"/>
          </a:xfrm>
        </p:spPr>
        <p:txBody>
          <a:bodyPr>
            <a:normAutofit/>
          </a:bodyPr>
          <a:lstStyle/>
          <a:p>
            <a:pPr algn="l">
              <a:buClrTx/>
              <a:buSzPct val="100000"/>
            </a:pPr>
            <a:r>
              <a:rPr lang="en-US" sz="2400" b="1" dirty="0">
                <a:latin typeface="Times New Roman" panose="02020603050405020304" pitchFamily="18" charset="0"/>
                <a:cs typeface="Times New Roman" panose="02020603050405020304" pitchFamily="18" charset="0"/>
              </a:rPr>
              <a:t>Results/Snapshots of the output</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E1F122A-F44A-4134-887A-61511BA813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041" y="2364940"/>
            <a:ext cx="6897959" cy="2864260"/>
          </a:xfrm>
          <a:prstGeom prst="rect">
            <a:avLst/>
          </a:prstGeom>
        </p:spPr>
      </p:pic>
      <p:sp>
        <p:nvSpPr>
          <p:cNvPr id="6" name="Title 14">
            <a:extLst>
              <a:ext uri="{FF2B5EF4-FFF2-40B4-BE49-F238E27FC236}">
                <a16:creationId xmlns:a16="http://schemas.microsoft.com/office/drawing/2014/main" id="{A8191FA9-07D9-4DE2-A0DC-7066790FED74}"/>
              </a:ext>
            </a:extLst>
          </p:cNvPr>
          <p:cNvSpPr txBox="1">
            <a:spLocks/>
          </p:cNvSpPr>
          <p:nvPr/>
        </p:nvSpPr>
        <p:spPr>
          <a:xfrm>
            <a:off x="1043608" y="1892449"/>
            <a:ext cx="4392487" cy="472491"/>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48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buSzPct val="100000"/>
            </a:pPr>
            <a:r>
              <a:rPr lang="en-US" sz="2400" b="1" dirty="0">
                <a:latin typeface="Times New Roman" panose="02020603050405020304" pitchFamily="18" charset="0"/>
                <a:cs typeface="Times New Roman" panose="02020603050405020304" pitchFamily="18" charset="0"/>
              </a:rPr>
              <a:t>Simulation Environment</a:t>
            </a:r>
          </a:p>
        </p:txBody>
      </p:sp>
    </p:spTree>
    <p:extLst>
      <p:ext uri="{BB962C8B-B14F-4D97-AF65-F5344CB8AC3E}">
        <p14:creationId xmlns:p14="http://schemas.microsoft.com/office/powerpoint/2010/main" val="1410623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Generating Certificate</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AD81A94-A654-47FC-9674-5D7A1B5DDE83}"/>
              </a:ext>
            </a:extLst>
          </p:cNvPr>
          <p:cNvPicPr>
            <a:picLocks noChangeAspect="1"/>
          </p:cNvPicPr>
          <p:nvPr/>
        </p:nvPicPr>
        <p:blipFill>
          <a:blip r:embed="rId4"/>
          <a:stretch>
            <a:fillRect/>
          </a:stretch>
        </p:blipFill>
        <p:spPr>
          <a:xfrm>
            <a:off x="997910" y="1772816"/>
            <a:ext cx="7148179" cy="3595315"/>
          </a:xfrm>
          <a:prstGeom prst="rect">
            <a:avLst/>
          </a:prstGeom>
        </p:spPr>
      </p:pic>
    </p:spTree>
    <p:extLst>
      <p:ext uri="{BB962C8B-B14F-4D97-AF65-F5344CB8AC3E}">
        <p14:creationId xmlns:p14="http://schemas.microsoft.com/office/powerpoint/2010/main" val="1723439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187625" y="1156309"/>
            <a:ext cx="3384375" cy="472491"/>
          </a:xfrm>
        </p:spPr>
        <p:txBody>
          <a:bodyPr>
            <a:normAutofit/>
          </a:bodyPr>
          <a:lstStyle/>
          <a:p>
            <a:pPr algn="l"/>
            <a:r>
              <a:rPr lang="en-US" sz="2400" b="1" dirty="0">
                <a:latin typeface="Times New Roman" panose="02020603050405020304" pitchFamily="18" charset="0"/>
                <a:cs typeface="Times New Roman" panose="02020603050405020304" pitchFamily="18" charset="0"/>
              </a:rPr>
              <a:t>OUTLINE</a:t>
            </a:r>
          </a:p>
        </p:txBody>
      </p:sp>
      <p:sp>
        <p:nvSpPr>
          <p:cNvPr id="16" name="Subtitle 15"/>
          <p:cNvSpPr>
            <a:spLocks noGrp="1"/>
          </p:cNvSpPr>
          <p:nvPr>
            <p:ph type="subTitle" idx="1"/>
          </p:nvPr>
        </p:nvSpPr>
        <p:spPr>
          <a:xfrm>
            <a:off x="1187624" y="1700808"/>
            <a:ext cx="6912767" cy="3667323"/>
          </a:xfrm>
        </p:spPr>
        <p:txBody>
          <a:bodyPr>
            <a:normAutofit/>
          </a:bodyPr>
          <a:lstStyle/>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Problem Statement </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 level Design</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Detailed Design</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Implementation</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Results/Snapshots of the output</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Conclusion and Future Enhancements</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Papers published/Communicated</a:t>
            </a:r>
          </a:p>
          <a:p>
            <a:pPr marL="285750" indent="-285750" algn="l">
              <a:buClrTx/>
              <a:buSzPct val="1000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References</a:t>
            </a:r>
          </a:p>
          <a:p>
            <a:pPr marL="285750" lvl="0" indent="-285750" algn="l">
              <a:buClr>
                <a:schemeClr val="tx1"/>
              </a:buClr>
              <a:buSzPct val="100000"/>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296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Sybil Attacks</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omputer&#10;&#10;Description automatically generated">
            <a:extLst>
              <a:ext uri="{FF2B5EF4-FFF2-40B4-BE49-F238E27FC236}">
                <a16:creationId xmlns:a16="http://schemas.microsoft.com/office/drawing/2014/main" id="{01F88175-DCD4-4BAA-80A2-07813AC52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1" y="1595953"/>
            <a:ext cx="7200800" cy="3871573"/>
          </a:xfrm>
          <a:prstGeom prst="rect">
            <a:avLst/>
          </a:prstGeom>
        </p:spPr>
      </p:pic>
    </p:spTree>
    <p:extLst>
      <p:ext uri="{BB962C8B-B14F-4D97-AF65-F5344CB8AC3E}">
        <p14:creationId xmlns:p14="http://schemas.microsoft.com/office/powerpoint/2010/main" val="2235545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DDOS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7E57CF35-3D65-4B58-87C6-C78AAFDE5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1628799"/>
            <a:ext cx="7200800" cy="3739331"/>
          </a:xfrm>
          <a:prstGeom prst="rect">
            <a:avLst/>
          </a:prstGeom>
        </p:spPr>
      </p:pic>
    </p:spTree>
    <p:extLst>
      <p:ext uri="{BB962C8B-B14F-4D97-AF65-F5344CB8AC3E}">
        <p14:creationId xmlns:p14="http://schemas.microsoft.com/office/powerpoint/2010/main" val="404763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Replay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48690CAB-505A-4DC7-B709-A8E1F34E94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310" y="1628800"/>
            <a:ext cx="7049380" cy="3739331"/>
          </a:xfrm>
          <a:prstGeom prst="rect">
            <a:avLst/>
          </a:prstGeom>
        </p:spPr>
      </p:pic>
    </p:spTree>
    <p:extLst>
      <p:ext uri="{BB962C8B-B14F-4D97-AF65-F5344CB8AC3E}">
        <p14:creationId xmlns:p14="http://schemas.microsoft.com/office/powerpoint/2010/main" val="1474725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691680" y="1123462"/>
            <a:ext cx="4968552" cy="472491"/>
          </a:xfrm>
        </p:spPr>
        <p:txBody>
          <a:bodyPr>
            <a:normAutofit/>
          </a:bodyPr>
          <a:lstStyle/>
          <a:p>
            <a:r>
              <a:rPr lang="en-US" sz="2400" b="1" dirty="0">
                <a:latin typeface="Times New Roman" panose="02020603050405020304" pitchFamily="18" charset="0"/>
                <a:cs typeface="Times New Roman" panose="02020603050405020304" pitchFamily="18" charset="0"/>
              </a:rPr>
              <a:t>Bad Certificate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85E83D2B-4746-4262-A50C-D3CAA11F63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7" y="1661647"/>
            <a:ext cx="7056784" cy="3739331"/>
          </a:xfrm>
          <a:prstGeom prst="rect">
            <a:avLst/>
          </a:prstGeom>
        </p:spPr>
      </p:pic>
    </p:spTree>
    <p:extLst>
      <p:ext uri="{BB962C8B-B14F-4D97-AF65-F5344CB8AC3E}">
        <p14:creationId xmlns:p14="http://schemas.microsoft.com/office/powerpoint/2010/main" val="3294166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Bad Signature Attack</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EABFAD4A-0E7E-4CB6-BCF9-0D9D2AD2FD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7" y="1734883"/>
            <a:ext cx="7056784" cy="3600401"/>
          </a:xfrm>
          <a:prstGeom prst="rect">
            <a:avLst/>
          </a:prstGeom>
        </p:spPr>
      </p:pic>
    </p:spTree>
    <p:extLst>
      <p:ext uri="{BB962C8B-B14F-4D97-AF65-F5344CB8AC3E}">
        <p14:creationId xmlns:p14="http://schemas.microsoft.com/office/powerpoint/2010/main" val="4292011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979712" y="1123462"/>
            <a:ext cx="5040560" cy="472491"/>
          </a:xfrm>
        </p:spPr>
        <p:txBody>
          <a:bodyPr>
            <a:normAutofit fontScale="90000"/>
          </a:bodyPr>
          <a:lstStyle/>
          <a:p>
            <a:pPr>
              <a:buClrTx/>
              <a:buSzPct val="100000"/>
            </a:pPr>
            <a:r>
              <a:rPr lang="en-US" sz="2400" b="1" dirty="0">
                <a:latin typeface="Times New Roman" panose="02020603050405020304" pitchFamily="18" charset="0"/>
                <a:cs typeface="Times New Roman" panose="02020603050405020304" pitchFamily="18" charset="0"/>
              </a:rPr>
              <a:t>Conclusion and Future Enhancements</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15">
            <a:extLst>
              <a:ext uri="{FF2B5EF4-FFF2-40B4-BE49-F238E27FC236}">
                <a16:creationId xmlns:a16="http://schemas.microsoft.com/office/drawing/2014/main" id="{E44AF103-9B4A-478E-9A9F-D8ED51B4B6C3}"/>
              </a:ext>
            </a:extLst>
          </p:cNvPr>
          <p:cNvSpPr>
            <a:spLocks noGrp="1"/>
          </p:cNvSpPr>
          <p:nvPr>
            <p:ph type="subTitle" idx="1"/>
          </p:nvPr>
        </p:nvSpPr>
        <p:spPr>
          <a:xfrm>
            <a:off x="1187624" y="1700808"/>
            <a:ext cx="6912767" cy="3667323"/>
          </a:xfrm>
        </p:spPr>
        <p:txBody>
          <a:bodyPr>
            <a:normAutofit/>
          </a:bodyPr>
          <a:lstStyle/>
          <a:p>
            <a:pPr marL="285750" indent="-285750" algn="just">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In this report, the implemented system which detects and prevents the major security attacks in </a:t>
            </a:r>
            <a:r>
              <a:rPr lang="en-GB" sz="1600" dirty="0">
                <a:solidFill>
                  <a:schemeClr val="tx1"/>
                </a:solidFill>
                <a:latin typeface="Times New Roman" panose="02020603050405020304" pitchFamily="18" charset="0"/>
                <a:ea typeface="Times New Roman" panose="02020603050405020304" pitchFamily="18" charset="0"/>
              </a:rPr>
              <a:t>VANET</a:t>
            </a:r>
            <a:r>
              <a:rPr lang="en-GB" sz="1600" dirty="0">
                <a:solidFill>
                  <a:srgbClr val="000000"/>
                </a:solidFill>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The nodes which are responsible for the attacking the network are detected to prevent the sybil attack on the basis of the previous record in the RSU, both irrelevant and genuine packets are detected by </a:t>
            </a:r>
            <a:r>
              <a:rPr lang="en-GB" sz="1600" dirty="0">
                <a:solidFill>
                  <a:schemeClr val="tx1"/>
                </a:solidFill>
                <a:latin typeface="Times New Roman" panose="02020603050405020304" pitchFamily="18" charset="0"/>
                <a:ea typeface="Times New Roman" panose="02020603050405020304" pitchFamily="18" charset="0"/>
              </a:rPr>
              <a:t>this system</a:t>
            </a:r>
            <a:r>
              <a:rPr lang="en-GB" sz="1600" dirty="0">
                <a:solidFill>
                  <a:srgbClr val="000000"/>
                </a:solidFill>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The system detects and revokes the bad certificate and signature of the vehicle. Finally calculating the frequency and velocity of the vehicle system detects and prevents the DDOS attacks in VANET</a:t>
            </a:r>
            <a:r>
              <a:rPr lang="en-GB" sz="1600" dirty="0">
                <a:solidFill>
                  <a:schemeClr val="tx1"/>
                </a:solidFill>
                <a:latin typeface="Times New Roman" panose="02020603050405020304" pitchFamily="18" charset="0"/>
                <a:ea typeface="Times New Roman" panose="02020603050405020304" pitchFamily="18" charset="0"/>
              </a:rPr>
              <a:t>s</a:t>
            </a:r>
            <a:r>
              <a:rPr lang="en-GB" sz="1600" dirty="0">
                <a:solidFill>
                  <a:srgbClr val="000000"/>
                </a:solidFill>
                <a:latin typeface="Times New Roman" panose="02020603050405020304" pitchFamily="18" charset="0"/>
                <a:ea typeface="Times New Roman" panose="02020603050405020304" pitchFamily="18" charset="0"/>
              </a:rPr>
              <a:t>.</a:t>
            </a:r>
          </a:p>
          <a:p>
            <a:pPr marL="285750" indent="-285750" algn="just">
              <a:buFont typeface="Arial" panose="020B0604020202020204" pitchFamily="34" charset="0"/>
              <a:buChar char="•"/>
            </a:pPr>
            <a:r>
              <a:rPr lang="en-US" sz="1600" dirty="0">
                <a:solidFill>
                  <a:schemeClr val="tx1"/>
                </a:solidFill>
                <a:latin typeface="Times New Roman" panose="02020603050405020304" pitchFamily="18" charset="0"/>
                <a:cs typeface="Times New Roman" panose="02020603050405020304" pitchFamily="18" charset="0"/>
              </a:rPr>
              <a:t>Other performance parameters also show effective difference in their values which proves that the proposed algorithm is an</a:t>
            </a:r>
            <a:r>
              <a:rPr lang="en-US" sz="1600" dirty="0">
                <a:solidFill>
                  <a:srgbClr val="FF0000"/>
                </a:solidFill>
                <a:latin typeface="Times New Roman" panose="02020603050405020304" pitchFamily="18" charset="0"/>
                <a:cs typeface="Times New Roman" panose="02020603050405020304" pitchFamily="18" charset="0"/>
              </a:rPr>
              <a:t> </a:t>
            </a:r>
            <a:r>
              <a:rPr lang="en-US" sz="1600" dirty="0">
                <a:solidFill>
                  <a:schemeClr val="tx1"/>
                </a:solidFill>
                <a:latin typeface="Times New Roman" panose="02020603050405020304" pitchFamily="18" charset="0"/>
                <a:cs typeface="Times New Roman" panose="02020603050405020304" pitchFamily="18" charset="0"/>
              </a:rPr>
              <a:t>improved version of existing packet </a:t>
            </a:r>
            <a:r>
              <a:rPr lang="en-GB" sz="1600" dirty="0">
                <a:solidFill>
                  <a:schemeClr val="tx1"/>
                </a:solidFill>
                <a:latin typeface="Times New Roman" panose="02020603050405020304" pitchFamily="18" charset="0"/>
                <a:cs typeface="Times New Roman" panose="02020603050405020304" pitchFamily="18" charset="0"/>
              </a:rPr>
              <a:t>detection algorithms.</a:t>
            </a:r>
            <a:endParaRPr lang="en-GB" sz="1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385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979712" y="1123462"/>
            <a:ext cx="5040560" cy="472491"/>
          </a:xfrm>
        </p:spPr>
        <p:txBody>
          <a:bodyPr>
            <a:normAutofit fontScale="90000"/>
          </a:bodyPr>
          <a:lstStyle/>
          <a:p>
            <a:pPr>
              <a:buClrTx/>
              <a:buSzPct val="100000"/>
            </a:pPr>
            <a:r>
              <a:rPr lang="en-US" sz="2400" b="1" dirty="0">
                <a:latin typeface="Times New Roman" panose="02020603050405020304" pitchFamily="18" charset="0"/>
                <a:cs typeface="Times New Roman" panose="02020603050405020304" pitchFamily="18" charset="0"/>
              </a:rPr>
              <a:t>Conclusion and Future Enhancements</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Detection and Prevention of Security attacks in VANET        Department of CSE, BMSCE               2019-20                  </a:t>
            </a:r>
            <a:endParaRPr kumimoji="0" 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15">
            <a:extLst>
              <a:ext uri="{FF2B5EF4-FFF2-40B4-BE49-F238E27FC236}">
                <a16:creationId xmlns:a16="http://schemas.microsoft.com/office/drawing/2014/main" id="{E44AF103-9B4A-478E-9A9F-D8ED51B4B6C3}"/>
              </a:ext>
            </a:extLst>
          </p:cNvPr>
          <p:cNvSpPr>
            <a:spLocks noGrp="1"/>
          </p:cNvSpPr>
          <p:nvPr>
            <p:ph type="subTitle" idx="1"/>
          </p:nvPr>
        </p:nvSpPr>
        <p:spPr>
          <a:xfrm>
            <a:off x="1187624" y="1700808"/>
            <a:ext cx="6912767" cy="3667323"/>
          </a:xfrm>
        </p:spPr>
        <p:txBody>
          <a:bodyPr>
            <a:normAutofit/>
          </a:bodyPr>
          <a:lstStyle/>
          <a:p>
            <a:pPr marL="285750" indent="-285750" algn="just">
              <a:buClr>
                <a:schemeClr val="tx1"/>
              </a:buClr>
              <a:buSzPct val="100000"/>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All recent studies in this field focus more on DDoS and other security attacks, such as how to detect and prevent them, from the security point of view of VANET.</a:t>
            </a:r>
          </a:p>
          <a:p>
            <a:pPr marL="285750" indent="-285750" algn="just">
              <a:buClr>
                <a:schemeClr val="tx1"/>
              </a:buClr>
              <a:buSzPct val="100000"/>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 In addition, the report provides various security solutions for various attacks in VANETs using machine learning capable of detecting patterns in attacks. </a:t>
            </a:r>
          </a:p>
          <a:p>
            <a:pPr marL="285750" indent="-285750" algn="just">
              <a:buClr>
                <a:schemeClr val="tx1"/>
              </a:buClr>
              <a:buSzPct val="100000"/>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As part of our future work, we create an environment by using simulation tools that help us produce datasets that are greater than general and public datasets by using VCC (Vehicular Cloud Computing). </a:t>
            </a:r>
          </a:p>
          <a:p>
            <a:pPr marL="285750" indent="-285750" algn="just">
              <a:buClr>
                <a:schemeClr val="tx1"/>
              </a:buClr>
              <a:buSzPct val="100000"/>
              <a:buFont typeface="Arial" panose="020B0604020202020204" pitchFamily="34" charset="0"/>
              <a:buChar char="•"/>
            </a:pPr>
            <a:r>
              <a:rPr lang="en-GB" sz="1600" dirty="0">
                <a:solidFill>
                  <a:srgbClr val="000000"/>
                </a:solidFill>
                <a:latin typeface="Times New Roman" panose="02020603050405020304" pitchFamily="18" charset="0"/>
                <a:ea typeface="Times New Roman" panose="02020603050405020304" pitchFamily="18" charset="0"/>
              </a:rPr>
              <a:t>By using this dataset, we can create a real-time context that lets us detect threats. We put forward to provide a solution for detecting and prevent Security attacks in VANET along with its prevention rate, detection rate and its own design.</a:t>
            </a:r>
          </a:p>
        </p:txBody>
      </p:sp>
    </p:spTree>
    <p:extLst>
      <p:ext uri="{BB962C8B-B14F-4D97-AF65-F5344CB8AC3E}">
        <p14:creationId xmlns:p14="http://schemas.microsoft.com/office/powerpoint/2010/main" val="422437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339752" y="1124744"/>
            <a:ext cx="4248472" cy="472491"/>
          </a:xfrm>
        </p:spPr>
        <p:txBody>
          <a:bodyPr>
            <a:normAutofit fontScale="90000"/>
          </a:bodyPr>
          <a:lstStyle/>
          <a:p>
            <a:pPr>
              <a:buClrTx/>
              <a:buSzPct val="100000"/>
            </a:pPr>
            <a:r>
              <a:rPr lang="en-US" sz="2400" b="1" dirty="0">
                <a:latin typeface="Times New Roman" panose="02020603050405020304" pitchFamily="18" charset="0"/>
                <a:cs typeface="Times New Roman" panose="02020603050405020304" pitchFamily="18" charset="0"/>
              </a:rPr>
              <a:t>Papers published/Communicated</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DAB984-3669-4158-9BD2-C4F3E38D4BA3}"/>
              </a:ext>
            </a:extLst>
          </p:cNvPr>
          <p:cNvSpPr/>
          <p:nvPr/>
        </p:nvSpPr>
        <p:spPr>
          <a:xfrm>
            <a:off x="1043608" y="1837722"/>
            <a:ext cx="7056784" cy="3002938"/>
          </a:xfrm>
          <a:prstGeom prst="rect">
            <a:avLst/>
          </a:prstGeom>
        </p:spPr>
        <p:txBody>
          <a:bodyPr wrap="square">
            <a:spAutoFit/>
          </a:bodyPr>
          <a:lstStyle/>
          <a:p>
            <a:pPr marL="233363" marR="26670" algn="just">
              <a:lnSpc>
                <a:spcPct val="216000"/>
              </a:lnSpc>
              <a:spcBef>
                <a:spcPts val="0"/>
              </a:spcBef>
              <a:spcAft>
                <a:spcPts val="25"/>
              </a:spcAft>
            </a:pPr>
            <a:r>
              <a:rPr lang="en-GB" sz="1400" b="1" dirty="0">
                <a:solidFill>
                  <a:srgbClr val="000000"/>
                </a:solidFill>
                <a:latin typeface="Times New Roman" panose="02020603050405020304" pitchFamily="18" charset="0"/>
                <a:ea typeface="Times New Roman" panose="02020603050405020304" pitchFamily="18" charset="0"/>
              </a:rPr>
              <a:t>Author Names: </a:t>
            </a:r>
            <a:r>
              <a:rPr lang="en-GB" sz="1400" dirty="0">
                <a:solidFill>
                  <a:srgbClr val="000000"/>
                </a:solidFill>
                <a:latin typeface="Times New Roman" panose="02020603050405020304" pitchFamily="18" charset="0"/>
                <a:ea typeface="Times New Roman" panose="02020603050405020304" pitchFamily="18" charset="0"/>
              </a:rPr>
              <a:t>Naveen R, N.S.V Chaitanya, Nikhil Srinivas M, </a:t>
            </a:r>
            <a:r>
              <a:rPr lang="en-GB" sz="1400" dirty="0" err="1">
                <a:solidFill>
                  <a:srgbClr val="000000"/>
                </a:solidFill>
                <a:latin typeface="Times New Roman" panose="02020603050405020304" pitchFamily="18" charset="0"/>
                <a:ea typeface="Times New Roman" panose="02020603050405020304" pitchFamily="18" charset="0"/>
              </a:rPr>
              <a:t>Dr.</a:t>
            </a:r>
            <a:r>
              <a:rPr lang="en-GB" sz="1400" dirty="0">
                <a:solidFill>
                  <a:srgbClr val="000000"/>
                </a:solidFill>
                <a:latin typeface="Times New Roman" panose="02020603050405020304" pitchFamily="18" charset="0"/>
                <a:ea typeface="Times New Roman" panose="02020603050405020304" pitchFamily="18" charset="0"/>
              </a:rPr>
              <a:t> Nandhini Vineeth </a:t>
            </a:r>
          </a:p>
          <a:p>
            <a:pPr marL="233363" marR="26670" algn="just">
              <a:lnSpc>
                <a:spcPct val="216000"/>
              </a:lnSpc>
              <a:spcBef>
                <a:spcPts val="0"/>
              </a:spcBef>
              <a:spcAft>
                <a:spcPts val="25"/>
              </a:spcAft>
            </a:pPr>
            <a:r>
              <a:rPr lang="en-GB" sz="1400" b="1" dirty="0">
                <a:solidFill>
                  <a:srgbClr val="000000"/>
                </a:solidFill>
                <a:latin typeface="Times New Roman" panose="02020603050405020304" pitchFamily="18" charset="0"/>
                <a:ea typeface="Times New Roman" panose="02020603050405020304" pitchFamily="18" charset="0"/>
              </a:rPr>
              <a:t>Paper Title: </a:t>
            </a:r>
            <a:r>
              <a:rPr lang="en-GB" sz="1400" dirty="0">
                <a:solidFill>
                  <a:srgbClr val="000000"/>
                </a:solidFill>
                <a:latin typeface="Times New Roman" panose="02020603050405020304" pitchFamily="18" charset="0"/>
                <a:ea typeface="Times New Roman" panose="02020603050405020304" pitchFamily="18" charset="0"/>
              </a:rPr>
              <a:t>Survey on Detection and Avoidance of Security Attacks in Vehicular Adhoc Networks.</a:t>
            </a:r>
            <a:r>
              <a:rPr lang="en-GB" sz="1400" dirty="0">
                <a:solidFill>
                  <a:srgbClr val="2B1E1B"/>
                </a:solidFill>
                <a:latin typeface="Times New Roman" panose="02020603050405020304" pitchFamily="18" charset="0"/>
                <a:ea typeface="Times New Roman" panose="02020603050405020304" pitchFamily="18" charset="0"/>
              </a:rPr>
              <a:t> </a:t>
            </a:r>
            <a:endParaRPr lang="en-GB" sz="1400" dirty="0">
              <a:solidFill>
                <a:srgbClr val="000000"/>
              </a:solidFill>
              <a:latin typeface="Times New Roman" panose="02020603050405020304" pitchFamily="18" charset="0"/>
              <a:ea typeface="Times New Roman" panose="02020603050405020304" pitchFamily="18" charset="0"/>
            </a:endParaRPr>
          </a:p>
          <a:p>
            <a:pPr marL="233363">
              <a:lnSpc>
                <a:spcPct val="110000"/>
              </a:lnSpc>
              <a:spcAft>
                <a:spcPts val="1740"/>
              </a:spcAft>
            </a:pPr>
            <a:r>
              <a:rPr lang="en-GB" sz="1400" b="1" dirty="0">
                <a:solidFill>
                  <a:srgbClr val="000000"/>
                </a:solidFill>
                <a:latin typeface="Times New Roman" panose="02020603050405020304" pitchFamily="18" charset="0"/>
                <a:ea typeface="Times New Roman" panose="02020603050405020304" pitchFamily="18" charset="0"/>
              </a:rPr>
              <a:t>Name of the Conference or Journal:</a:t>
            </a:r>
            <a:r>
              <a:rPr lang="en-GB" sz="1400" dirty="0">
                <a:solidFill>
                  <a:srgbClr val="000000"/>
                </a:solidFill>
                <a:latin typeface="Times New Roman" panose="02020603050405020304" pitchFamily="18" charset="0"/>
                <a:ea typeface="Times New Roman" panose="02020603050405020304" pitchFamily="18" charset="0"/>
              </a:rPr>
              <a:t>  </a:t>
            </a:r>
          </a:p>
          <a:p>
            <a:pPr marL="233363" marR="26670" algn="just">
              <a:lnSpc>
                <a:spcPct val="112000"/>
              </a:lnSpc>
              <a:spcBef>
                <a:spcPts val="0"/>
              </a:spcBef>
              <a:spcAft>
                <a:spcPts val="1730"/>
              </a:spcAft>
            </a:pPr>
            <a:r>
              <a:rPr lang="en-GB" sz="1400" dirty="0">
                <a:latin typeface="Times New Roman" panose="02020603050405020304" pitchFamily="18" charset="0"/>
                <a:ea typeface="Times New Roman" panose="02020603050405020304" pitchFamily="18" charset="0"/>
              </a:rPr>
              <a:t>The Paper had been accepted by: </a:t>
            </a:r>
          </a:p>
          <a:p>
            <a:pPr marL="233363" marR="26670" algn="just">
              <a:lnSpc>
                <a:spcPct val="148000"/>
              </a:lnSpc>
              <a:spcBef>
                <a:spcPts val="0"/>
              </a:spcBef>
              <a:spcAft>
                <a:spcPts val="1210"/>
              </a:spcAft>
            </a:pPr>
            <a:r>
              <a:rPr lang="en-GB" sz="1400" dirty="0">
                <a:latin typeface="Times New Roman" panose="02020603050405020304" pitchFamily="18" charset="0"/>
                <a:ea typeface="Times New Roman" panose="02020603050405020304" pitchFamily="18" charset="0"/>
              </a:rPr>
              <a:t>Eleventh international conference on recent trends in information telecommunication and computing -ITC 2020 which was held on Feb 28-29, 2020 in Bangalore, India.  </a:t>
            </a:r>
          </a:p>
        </p:txBody>
      </p:sp>
    </p:spTree>
    <p:extLst>
      <p:ext uri="{BB962C8B-B14F-4D97-AF65-F5344CB8AC3E}">
        <p14:creationId xmlns:p14="http://schemas.microsoft.com/office/powerpoint/2010/main" val="830364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339752" y="1124744"/>
            <a:ext cx="4248472" cy="472491"/>
          </a:xfrm>
        </p:spPr>
        <p:txBody>
          <a:bodyPr>
            <a:normAutofit/>
          </a:bodyPr>
          <a:lstStyle/>
          <a:p>
            <a:pPr>
              <a:buClrTx/>
              <a:buSzPct val="100000"/>
            </a:pPr>
            <a:r>
              <a:rPr lang="en-US" sz="2400" b="1" dirty="0">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15">
            <a:extLst>
              <a:ext uri="{FF2B5EF4-FFF2-40B4-BE49-F238E27FC236}">
                <a16:creationId xmlns:a16="http://schemas.microsoft.com/office/drawing/2014/main" id="{A85CBE61-0E0B-4132-8CFE-3ADAEBAF4267}"/>
              </a:ext>
            </a:extLst>
          </p:cNvPr>
          <p:cNvSpPr>
            <a:spLocks noGrp="1"/>
          </p:cNvSpPr>
          <p:nvPr>
            <p:ph type="subTitle" idx="1"/>
          </p:nvPr>
        </p:nvSpPr>
        <p:spPr>
          <a:xfrm>
            <a:off x="1187624" y="1700808"/>
            <a:ext cx="6912767" cy="3667323"/>
          </a:xfrm>
        </p:spPr>
        <p:txBody>
          <a:bodyPr>
            <a:normAutofit fontScale="47500" lnSpcReduction="20000"/>
          </a:bodyPr>
          <a:lstStyle/>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Nice Mathew, V. Uma, “VANET Security -Analysis and survey,” International Conference on Control, Power, Communication and Computing Technologies (ICCPCT), 2018. </a:t>
            </a:r>
          </a:p>
          <a:p>
            <a:pPr marL="457200" lvl="0" indent="-457200" algn="l" fontAlgn="base">
              <a:buFont typeface="+mj-lt"/>
              <a:buAutoNum type="arabicPeriod"/>
            </a:pPr>
            <a:r>
              <a:rPr lang="en-GB" dirty="0" err="1">
                <a:latin typeface="Times New Roman" panose="02020603050405020304" pitchFamily="18" charset="0"/>
                <a:cs typeface="Times New Roman" panose="02020603050405020304" pitchFamily="18" charset="0"/>
              </a:rPr>
              <a:t>Jeevitha</a:t>
            </a:r>
            <a:r>
              <a:rPr lang="en-GB" dirty="0">
                <a:latin typeface="Times New Roman" panose="02020603050405020304" pitchFamily="18" charset="0"/>
                <a:cs typeface="Times New Roman" panose="02020603050405020304" pitchFamily="18" charset="0"/>
              </a:rPr>
              <a:t> R, N Sudha </a:t>
            </a:r>
            <a:r>
              <a:rPr lang="en-GB" dirty="0" err="1">
                <a:latin typeface="Times New Roman" panose="02020603050405020304" pitchFamily="18" charset="0"/>
                <a:cs typeface="Times New Roman" panose="02020603050405020304" pitchFamily="18" charset="0"/>
              </a:rPr>
              <a:t>Bhuvaneswari</a:t>
            </a:r>
            <a:r>
              <a:rPr lang="en-GB" dirty="0">
                <a:latin typeface="Times New Roman" panose="02020603050405020304" pitchFamily="18" charset="0"/>
                <a:cs typeface="Times New Roman" panose="02020603050405020304" pitchFamily="18" charset="0"/>
              </a:rPr>
              <a:t>, “Malicious node detection in VANET Session Hijacking Attack,” ICECCT.2019.8869452 IEEE 2019. </a:t>
            </a:r>
          </a:p>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Mohammad </a:t>
            </a:r>
            <a:r>
              <a:rPr lang="en-GB" dirty="0" err="1">
                <a:latin typeface="Times New Roman" panose="02020603050405020304" pitchFamily="18" charset="0"/>
                <a:cs typeface="Times New Roman" panose="02020603050405020304" pitchFamily="18" charset="0"/>
              </a:rPr>
              <a:t>Syfullah</a:t>
            </a:r>
            <a:r>
              <a:rPr lang="en-GB" dirty="0">
                <a:latin typeface="Times New Roman" panose="02020603050405020304" pitchFamily="18" charset="0"/>
                <a:cs typeface="Times New Roman" panose="02020603050405020304" pitchFamily="18" charset="0"/>
              </a:rPr>
              <a:t>, Joanne Mun-Yee Lim, “Data Broadcasting on Cloud-VANET for IEEE 802.11p and LTE Hybrid VANET Architectures,” 3rd IEEE International Conference on "Computational Intelligence and Communication Technology" (IEEECICT 2017). </a:t>
            </a:r>
          </a:p>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Gabriel de </a:t>
            </a:r>
            <a:r>
              <a:rPr lang="en-GB" dirty="0" err="1">
                <a:latin typeface="Times New Roman" panose="02020603050405020304" pitchFamily="18" charset="0"/>
                <a:cs typeface="Times New Roman" panose="02020603050405020304" pitchFamily="18" charset="0"/>
              </a:rPr>
              <a:t>Biasi</a:t>
            </a:r>
            <a:r>
              <a:rPr lang="en-GB" dirty="0">
                <a:latin typeface="Times New Roman" panose="02020603050405020304" pitchFamily="18" charset="0"/>
                <a:cs typeface="Times New Roman" panose="02020603050405020304" pitchFamily="18" charset="0"/>
              </a:rPr>
              <a:t>, Luiz F. M. Vieira, Antonio A. F. Loureiro, “Sentinel: Defence Mechanism against DDoS Flooding Attack in Software Defined Vehicular Network,” IEEE International Conference on </a:t>
            </a:r>
            <a:r>
              <a:rPr lang="en-GB" dirty="0" err="1">
                <a:latin typeface="Times New Roman" panose="02020603050405020304" pitchFamily="18" charset="0"/>
                <a:cs typeface="Times New Roman" panose="02020603050405020304" pitchFamily="18" charset="0"/>
              </a:rPr>
              <a:t>Communiciations</a:t>
            </a:r>
            <a:r>
              <a:rPr lang="en-GB" dirty="0">
                <a:latin typeface="Times New Roman" panose="02020603050405020304" pitchFamily="18" charset="0"/>
                <a:cs typeface="Times New Roman" panose="02020603050405020304" pitchFamily="18" charset="0"/>
              </a:rPr>
              <a:t> (ICC-2018). </a:t>
            </a:r>
          </a:p>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Ying </a:t>
            </a:r>
            <a:r>
              <a:rPr lang="en-GB" dirty="0" err="1">
                <a:latin typeface="Times New Roman" panose="02020603050405020304" pitchFamily="18" charset="0"/>
                <a:cs typeface="Times New Roman" panose="02020603050405020304" pitchFamily="18" charset="0"/>
              </a:rPr>
              <a:t>gao</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Hongrui</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wu</a:t>
            </a:r>
            <a:r>
              <a:rPr lang="en-GB" dirty="0">
                <a:latin typeface="Times New Roman" panose="02020603050405020304" pitchFamily="18" charset="0"/>
                <a:cs typeface="Times New Roman" panose="02020603050405020304" pitchFamily="18" charset="0"/>
              </a:rPr>
              <a:t>, Benjie song, </a:t>
            </a:r>
            <a:r>
              <a:rPr lang="en-GB" dirty="0" err="1">
                <a:latin typeface="Times New Roman" panose="02020603050405020304" pitchFamily="18" charset="0"/>
                <a:cs typeface="Times New Roman" panose="02020603050405020304" pitchFamily="18" charset="0"/>
              </a:rPr>
              <a:t>Yaqia</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jin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Xiongwen</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luo,Xing</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zeng</a:t>
            </a:r>
            <a:r>
              <a:rPr lang="en-GB" dirty="0">
                <a:latin typeface="Times New Roman" panose="02020603050405020304" pitchFamily="18" charset="0"/>
                <a:cs typeface="Times New Roman" panose="02020603050405020304" pitchFamily="18" charset="0"/>
              </a:rPr>
              <a:t>, “A distributed network intrusion detection system for </a:t>
            </a:r>
            <a:r>
              <a:rPr lang="en-GB" dirty="0" err="1">
                <a:latin typeface="Times New Roman" panose="02020603050405020304" pitchFamily="18" charset="0"/>
                <a:cs typeface="Times New Roman" panose="02020603050405020304" pitchFamily="18" charset="0"/>
              </a:rPr>
              <a:t>ddos</a:t>
            </a:r>
            <a:r>
              <a:rPr lang="en-GB" dirty="0">
                <a:latin typeface="Times New Roman" panose="02020603050405020304" pitchFamily="18" charset="0"/>
                <a:cs typeface="Times New Roman" panose="02020603050405020304" pitchFamily="18" charset="0"/>
              </a:rPr>
              <a:t> detection in </a:t>
            </a:r>
            <a:r>
              <a:rPr lang="en-GB" dirty="0" err="1">
                <a:latin typeface="Times New Roman" panose="02020603050405020304" pitchFamily="18" charset="0"/>
                <a:cs typeface="Times New Roman" panose="02020603050405020304" pitchFamily="18" charset="0"/>
              </a:rPr>
              <a:t>vanet</a:t>
            </a:r>
            <a:r>
              <a:rPr lang="en-GB" dirty="0">
                <a:latin typeface="Times New Roman" panose="02020603050405020304" pitchFamily="18" charset="0"/>
                <a:cs typeface="Times New Roman" panose="02020603050405020304" pitchFamily="18" charset="0"/>
              </a:rPr>
              <a:t>,” Proceedings of the Second International Conference on Computing Methodologies and Communication (ICCMC 2019) IEEE Conference Record # 42656; IEEE Xplore ISBN:978-1-5386-3452-3.</a:t>
            </a:r>
          </a:p>
          <a:p>
            <a:pPr marL="457200" lvl="0" indent="-457200" algn="l" fontAlgn="base">
              <a:buFont typeface="+mj-lt"/>
              <a:buAutoNum type="arabicPeriod"/>
            </a:pPr>
            <a:r>
              <a:rPr lang="en-GB" dirty="0" err="1">
                <a:latin typeface="Times New Roman" panose="02020603050405020304" pitchFamily="18" charset="0"/>
                <a:cs typeface="Times New Roman" panose="02020603050405020304" pitchFamily="18" charset="0"/>
              </a:rPr>
              <a:t>Charu</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Guleria</a:t>
            </a:r>
            <a:r>
              <a:rPr lang="en-GB" dirty="0">
                <a:latin typeface="Times New Roman" panose="02020603050405020304" pitchFamily="18" charset="0"/>
                <a:cs typeface="Times New Roman" panose="02020603050405020304" pitchFamily="18" charset="0"/>
              </a:rPr>
              <a:t>, Harsh Kumar Verma. “Improved Detection and Mitigation of DDoS Attack in Vehicular ad hoc Network,” 4th International Conference on Computing Communication and Automation (ICCCA) 2018. </a:t>
            </a:r>
          </a:p>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Sushil Kumar, </a:t>
            </a:r>
            <a:r>
              <a:rPr lang="en-GB" dirty="0" err="1">
                <a:latin typeface="Times New Roman" panose="02020603050405020304" pitchFamily="18" charset="0"/>
                <a:cs typeface="Times New Roman" panose="02020603050405020304" pitchFamily="18" charset="0"/>
              </a:rPr>
              <a:t>Kulwinder</a:t>
            </a:r>
            <a:r>
              <a:rPr lang="en-GB" dirty="0">
                <a:latin typeface="Times New Roman" panose="02020603050405020304" pitchFamily="18" charset="0"/>
                <a:cs typeface="Times New Roman" panose="02020603050405020304" pitchFamily="18" charset="0"/>
              </a:rPr>
              <a:t> Singh Mann, “Prevention of DoS Attacks by Detection of Multiple Malicious Nodes in VANETs,” 2019 International Conference on Automation, Computational and Technology Management (ICACTM) Amity University 2019 IEEE. </a:t>
            </a:r>
          </a:p>
          <a:p>
            <a:pPr marL="457200" lvl="0" indent="-457200" algn="l" fontAlgn="base">
              <a:buFont typeface="+mj-lt"/>
              <a:buAutoNum type="arabicPeriod"/>
            </a:pPr>
            <a:r>
              <a:rPr lang="en-GB" dirty="0">
                <a:latin typeface="Times New Roman" panose="02020603050405020304" pitchFamily="18" charset="0"/>
                <a:cs typeface="Times New Roman" panose="02020603050405020304" pitchFamily="18" charset="0"/>
              </a:rPr>
              <a:t>Yutong Liu, Kai Shi  </a:t>
            </a:r>
            <a:r>
              <a:rPr lang="en-GB" baseline="-25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Analysis of Packet Loss Characteristics in VANETs” 4th International Conference on Computing Communication and Automation (ICCCA) 2018). </a:t>
            </a:r>
          </a:p>
          <a:p>
            <a:pPr marL="457200" lvl="0" indent="-457200" algn="l" fontAlgn="base">
              <a:buFont typeface="+mj-lt"/>
              <a:buAutoNum type="arabicPeriod"/>
            </a:pPr>
            <a:r>
              <a:rPr lang="en-GB" dirty="0" err="1">
                <a:latin typeface="Times New Roman" panose="02020603050405020304" pitchFamily="18" charset="0"/>
                <a:cs typeface="Times New Roman" panose="02020603050405020304" pitchFamily="18" charset="0"/>
              </a:rPr>
              <a:t>Roshini</a:t>
            </a:r>
            <a:r>
              <a:rPr lang="en-GB" dirty="0">
                <a:latin typeface="Times New Roman" panose="02020603050405020304" pitchFamily="18" charset="0"/>
                <a:cs typeface="Times New Roman" panose="02020603050405020304" pitchFamily="18" charset="0"/>
              </a:rPr>
              <a:t> T V</a:t>
            </a:r>
            <a:r>
              <a:rPr lang="en-GB" baseline="-2500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An Efficient Privacy Preserving Scheduling in VANET using NS-2</a:t>
            </a:r>
            <a:r>
              <a:rPr lang="en-GB" baseline="-25000"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((ICETIETR-2018). </a:t>
            </a:r>
          </a:p>
          <a:p>
            <a:pPr lvl="0" algn="l" fontAlgn="base"/>
            <a:endParaRPr lang="en-GB" dirty="0"/>
          </a:p>
          <a:p>
            <a:pPr marL="285750" lvl="0" indent="-285750" algn="l">
              <a:buClr>
                <a:schemeClr val="tx1"/>
              </a:buClr>
              <a:buSzPct val="100000"/>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167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339752" y="1124744"/>
            <a:ext cx="4248472" cy="472491"/>
          </a:xfrm>
        </p:spPr>
        <p:txBody>
          <a:bodyPr>
            <a:normAutofit/>
          </a:bodyPr>
          <a:lstStyle/>
          <a:p>
            <a:pPr>
              <a:buClrTx/>
              <a:buSzPct val="100000"/>
            </a:pPr>
            <a:r>
              <a:rPr lang="en-US" sz="2400" b="1" dirty="0">
                <a:latin typeface="Times New Roman" panose="02020603050405020304" pitchFamily="18" charset="0"/>
                <a:cs typeface="Times New Roman" panose="02020603050405020304" pitchFamily="18" charset="0"/>
              </a:rPr>
              <a:t>References</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15">
            <a:extLst>
              <a:ext uri="{FF2B5EF4-FFF2-40B4-BE49-F238E27FC236}">
                <a16:creationId xmlns:a16="http://schemas.microsoft.com/office/drawing/2014/main" id="{A85CBE61-0E0B-4132-8CFE-3ADAEBAF4267}"/>
              </a:ext>
            </a:extLst>
          </p:cNvPr>
          <p:cNvSpPr>
            <a:spLocks noGrp="1"/>
          </p:cNvSpPr>
          <p:nvPr>
            <p:ph type="subTitle" idx="1"/>
          </p:nvPr>
        </p:nvSpPr>
        <p:spPr>
          <a:xfrm>
            <a:off x="1187624" y="1700808"/>
            <a:ext cx="6912767" cy="3667323"/>
          </a:xfrm>
        </p:spPr>
        <p:txBody>
          <a:bodyPr>
            <a:normAutofit fontScale="25000" lnSpcReduction="20000"/>
          </a:bodyPr>
          <a:lstStyle/>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D. </a:t>
            </a:r>
            <a:r>
              <a:rPr lang="en-GB" sz="4400" dirty="0" err="1">
                <a:latin typeface="Times New Roman" panose="02020603050405020304" pitchFamily="18" charset="0"/>
                <a:cs typeface="Times New Roman" panose="02020603050405020304" pitchFamily="18" charset="0"/>
              </a:rPr>
              <a:t>Kiruba</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Sandou</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N.Jothy</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K.Jayanthi</a:t>
            </a:r>
            <a:r>
              <a:rPr lang="en-GB" sz="4400" dirty="0">
                <a:latin typeface="Times New Roman" panose="02020603050405020304" pitchFamily="18" charset="0"/>
                <a:cs typeface="Times New Roman" panose="02020603050405020304" pitchFamily="18" charset="0"/>
              </a:rPr>
              <a:t>, “Secured Routing in VANETs Using Lightweight Authentication and Key Agreement Protocol</a:t>
            </a:r>
            <a:r>
              <a:rPr lang="en-GB" sz="4400" baseline="-25000"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 Proceedings of the Second International Conference on Computing Methodologies and Communication (ICCMC 2018) IEEE Conference Record # 42656; IEEE Xplore ISBN:978-1-5386-3452-3.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Salman Ali Syed, B.V.V.S Prasad, “Merged technique to prevent SYBIL Attacks in VANETs,” 3rd IEEE International Conference on "Computational Intelligence and Communication Technology" (IEEE-CICT 2019).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Zhang, X., Li, R., &amp; Cui, B. (2018), “A security architecture of VANET based on blockchain and mobile edge computing”. 2018 1st IEEE International Conference on Hot Information-Centric Networking (</a:t>
            </a:r>
            <a:r>
              <a:rPr lang="en-GB" sz="4400" dirty="0" err="1">
                <a:latin typeface="Times New Roman" panose="02020603050405020304" pitchFamily="18" charset="0"/>
                <a:cs typeface="Times New Roman" panose="02020603050405020304" pitchFamily="18" charset="0"/>
              </a:rPr>
              <a:t>HotICN</a:t>
            </a:r>
            <a:r>
              <a:rPr lang="en-GB" sz="4400" i="1"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Ala Al-Fuqaha</a:t>
            </a:r>
            <a:r>
              <a:rPr lang="en-GB" sz="4400" baseline="-25000" dirty="0">
                <a:latin typeface="Times New Roman" panose="02020603050405020304" pitchFamily="18" charset="0"/>
                <a:cs typeface="Times New Roman" panose="02020603050405020304" pitchFamily="18" charset="0"/>
              </a:rPr>
              <a:t>, “</a:t>
            </a:r>
            <a:r>
              <a:rPr lang="en-GB" sz="4400" dirty="0">
                <a:latin typeface="Times New Roman" panose="02020603050405020304" pitchFamily="18" charset="0"/>
                <a:cs typeface="Times New Roman" panose="02020603050405020304" pitchFamily="18" charset="0"/>
              </a:rPr>
              <a:t>Severity-Based Prioritized Processing of Packets with Application in VANETs</a:t>
            </a:r>
            <a:r>
              <a:rPr lang="en-GB" sz="4400" baseline="-25000"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 3rd IEEE International Conference on "Computational Intelligence and Communication Technology" (IEEE-CICT 2017).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A. </a:t>
            </a:r>
            <a:r>
              <a:rPr lang="en-GB" sz="4400" dirty="0" err="1">
                <a:latin typeface="Times New Roman" panose="02020603050405020304" pitchFamily="18" charset="0"/>
                <a:cs typeface="Times New Roman" panose="02020603050405020304" pitchFamily="18" charset="0"/>
              </a:rPr>
              <a:t>Asline</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Celes</a:t>
            </a:r>
            <a:r>
              <a:rPr lang="en-GB" sz="4400" dirty="0">
                <a:latin typeface="Times New Roman" panose="02020603050405020304" pitchFamily="18" charset="0"/>
                <a:cs typeface="Times New Roman" panose="02020603050405020304" pitchFamily="18" charset="0"/>
              </a:rPr>
              <a:t> and N. Edna Elizabeth</a:t>
            </a:r>
            <a:r>
              <a:rPr lang="en-GB" sz="4400" baseline="-25000" dirty="0">
                <a:latin typeface="Times New Roman" panose="02020603050405020304" pitchFamily="18" charset="0"/>
                <a:cs typeface="Times New Roman" panose="02020603050405020304" pitchFamily="18" charset="0"/>
              </a:rPr>
              <a:t>, “</a:t>
            </a:r>
            <a:r>
              <a:rPr lang="en-GB" sz="4400" dirty="0">
                <a:latin typeface="Times New Roman" panose="02020603050405020304" pitchFamily="18" charset="0"/>
                <a:cs typeface="Times New Roman" panose="02020603050405020304" pitchFamily="18" charset="0"/>
              </a:rPr>
              <a:t>Verification Based Authentication Scheme for Bogus Attacks in VANETs for Secure Communication</a:t>
            </a:r>
            <a:r>
              <a:rPr lang="en-GB" sz="4400" baseline="-25000"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 4th International Conference on Computing Communication and Automation (ICCCA) 2018 </a:t>
            </a:r>
          </a:p>
          <a:p>
            <a:pPr marL="233363" lvl="0" indent="-233363" algn="l" fontAlgn="base">
              <a:buFont typeface="+mj-lt"/>
              <a:buAutoNum type="arabicPeriod" startAt="10"/>
            </a:pPr>
            <a:r>
              <a:rPr lang="en-GB" sz="4400" dirty="0" err="1">
                <a:latin typeface="Times New Roman" panose="02020603050405020304" pitchFamily="18" charset="0"/>
                <a:cs typeface="Times New Roman" panose="02020603050405020304" pitchFamily="18" charset="0"/>
              </a:rPr>
              <a:t>Marwane</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Ayaida</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Nadhir</a:t>
            </a:r>
            <a:r>
              <a:rPr lang="en-GB" sz="4400" dirty="0">
                <a:latin typeface="Times New Roman" panose="02020603050405020304" pitchFamily="18" charset="0"/>
                <a:cs typeface="Times New Roman" panose="02020603050405020304" pitchFamily="18" charset="0"/>
              </a:rPr>
              <a:t> Message, Geoffrey Wilhelm, “A Novel Sybil Attack Detection Mechanism for C-ITS,” 4th International Conference on Computing Communication and Automation (ICCCA) 2019.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Harsha </a:t>
            </a:r>
            <a:r>
              <a:rPr lang="en-GB" sz="4400" dirty="0" err="1">
                <a:latin typeface="Times New Roman" panose="02020603050405020304" pitchFamily="18" charset="0"/>
                <a:cs typeface="Times New Roman" panose="02020603050405020304" pitchFamily="18" charset="0"/>
              </a:rPr>
              <a:t>Vardan</a:t>
            </a:r>
            <a:r>
              <a:rPr lang="en-GB" sz="4400" dirty="0">
                <a:latin typeface="Times New Roman" panose="02020603050405020304" pitchFamily="18" charset="0"/>
                <a:cs typeface="Times New Roman" panose="02020603050405020304" pitchFamily="18" charset="0"/>
              </a:rPr>
              <a:t> </a:t>
            </a:r>
            <a:r>
              <a:rPr lang="en-GB" sz="4400" dirty="0" err="1">
                <a:latin typeface="Times New Roman" panose="02020603050405020304" pitchFamily="18" charset="0"/>
                <a:cs typeface="Times New Roman" panose="02020603050405020304" pitchFamily="18" charset="0"/>
              </a:rPr>
              <a:t>Maddiboyina</a:t>
            </a:r>
            <a:r>
              <a:rPr lang="en-GB" sz="4400" dirty="0">
                <a:latin typeface="Times New Roman" panose="02020603050405020304" pitchFamily="18" charset="0"/>
                <a:cs typeface="Times New Roman" panose="02020603050405020304" pitchFamily="18" charset="0"/>
              </a:rPr>
              <a:t>, </a:t>
            </a:r>
            <a:r>
              <a:rPr lang="en-GB" sz="4400" baseline="-25000"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Fuzzy Logic Based VANETS: A Review on Smart Transportation System</a:t>
            </a:r>
            <a:r>
              <a:rPr lang="en-GB" sz="4400" baseline="-25000" dirty="0">
                <a:latin typeface="Times New Roman" panose="02020603050405020304" pitchFamily="18" charset="0"/>
                <a:cs typeface="Times New Roman" panose="02020603050405020304" pitchFamily="18" charset="0"/>
              </a:rPr>
              <a:t>”</a:t>
            </a:r>
            <a:r>
              <a:rPr lang="en-GB" sz="4400" dirty="0">
                <a:latin typeface="Times New Roman" panose="02020603050405020304" pitchFamily="18" charset="0"/>
                <a:cs typeface="Times New Roman" panose="02020603050405020304" pitchFamily="18" charset="0"/>
              </a:rPr>
              <a:t>, 3rd IEEE International Conference on "Computational Intelligence and Communication Technology" (IEEE-CICT 2019)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Ahmed Yasser, “VANET routing protocol for V2V implementation: A suitable solution for developing countries” Second International Conference on </a:t>
            </a:r>
            <a:r>
              <a:rPr lang="en-GB" sz="4400" dirty="0" err="1">
                <a:latin typeface="Times New Roman" panose="02020603050405020304" pitchFamily="18" charset="0"/>
                <a:cs typeface="Times New Roman" panose="02020603050405020304" pitchFamily="18" charset="0"/>
              </a:rPr>
              <a:t>Communiciation</a:t>
            </a:r>
            <a:r>
              <a:rPr lang="en-GB" sz="4400" dirty="0">
                <a:latin typeface="Times New Roman" panose="02020603050405020304" pitchFamily="18" charset="0"/>
                <a:cs typeface="Times New Roman" panose="02020603050405020304" pitchFamily="18" charset="0"/>
              </a:rPr>
              <a:t> and Computational Technologies 2018. </a:t>
            </a:r>
          </a:p>
          <a:p>
            <a:pPr marL="233363" lvl="0" indent="-233363" algn="l" fontAlgn="base">
              <a:buFont typeface="+mj-lt"/>
              <a:buAutoNum type="arabicPeriod" startAt="10"/>
            </a:pPr>
            <a:r>
              <a:rPr lang="en-GB" sz="4400" dirty="0">
                <a:latin typeface="Times New Roman" panose="02020603050405020304" pitchFamily="18" charset="0"/>
                <a:cs typeface="Times New Roman" panose="02020603050405020304" pitchFamily="18" charset="0"/>
              </a:rPr>
              <a:t>P Sailaja, </a:t>
            </a:r>
            <a:r>
              <a:rPr lang="en-GB" sz="4400" dirty="0" err="1">
                <a:latin typeface="Times New Roman" panose="02020603050405020304" pitchFamily="18" charset="0"/>
                <a:cs typeface="Times New Roman" panose="02020603050405020304" pitchFamily="18" charset="0"/>
              </a:rPr>
              <a:t>Banoth</a:t>
            </a:r>
            <a:r>
              <a:rPr lang="en-GB" sz="4400" dirty="0">
                <a:latin typeface="Times New Roman" panose="02020603050405020304" pitchFamily="18" charset="0"/>
                <a:cs typeface="Times New Roman" panose="02020603050405020304" pitchFamily="18" charset="0"/>
              </a:rPr>
              <a:t> Ravi. </a:t>
            </a:r>
            <a:r>
              <a:rPr lang="en-GB" sz="4400" dirty="0" err="1">
                <a:latin typeface="Times New Roman" panose="02020603050405020304" pitchFamily="18" charset="0"/>
                <a:cs typeface="Times New Roman" panose="02020603050405020304" pitchFamily="18" charset="0"/>
              </a:rPr>
              <a:t>Jaisingh</a:t>
            </a:r>
            <a:r>
              <a:rPr lang="en-GB" sz="4400" dirty="0">
                <a:latin typeface="Times New Roman" panose="02020603050405020304" pitchFamily="18" charset="0"/>
                <a:cs typeface="Times New Roman" panose="02020603050405020304" pitchFamily="18" charset="0"/>
              </a:rPr>
              <a:t>, “Performance Analysis of AODV and EAODV Routing Protocol Under Congestion Control in VANET”, 2018 Second International Conference on </a:t>
            </a:r>
            <a:r>
              <a:rPr lang="en-GB" sz="4400" dirty="0" err="1">
                <a:latin typeface="Times New Roman" panose="02020603050405020304" pitchFamily="18" charset="0"/>
                <a:cs typeface="Times New Roman" panose="02020603050405020304" pitchFamily="18" charset="0"/>
              </a:rPr>
              <a:t>Communiciation</a:t>
            </a:r>
            <a:r>
              <a:rPr lang="en-GB" sz="4400" dirty="0">
                <a:latin typeface="Times New Roman" panose="02020603050405020304" pitchFamily="18" charset="0"/>
                <a:cs typeface="Times New Roman" panose="02020603050405020304" pitchFamily="18" charset="0"/>
              </a:rPr>
              <a:t> and Computational Technologies.</a:t>
            </a:r>
          </a:p>
          <a:p>
            <a:pPr algn="l"/>
            <a:br>
              <a:rPr lang="en-GB" dirty="0"/>
            </a:br>
            <a:endParaRPr lang="en-GB" dirty="0"/>
          </a:p>
          <a:p>
            <a:pPr marL="285750" lvl="0" indent="-285750" algn="l">
              <a:buClr>
                <a:schemeClr val="tx1"/>
              </a:buClr>
              <a:buSzPct val="100000"/>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2934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fontScale="90000"/>
          </a:bodyPr>
          <a:lstStyle/>
          <a:p>
            <a:r>
              <a:rPr lang="en-US" sz="2400" b="1" dirty="0">
                <a:latin typeface="Times New Roman" panose="02020603050405020304" pitchFamily="18" charset="0"/>
                <a:cs typeface="Times New Roman" panose="02020603050405020304" pitchFamily="18" charset="0"/>
              </a:rPr>
              <a:t>PROBLEM STATEMENT</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5">
            <a:extLst>
              <a:ext uri="{FF2B5EF4-FFF2-40B4-BE49-F238E27FC236}">
                <a16:creationId xmlns:a16="http://schemas.microsoft.com/office/drawing/2014/main" id="{1F8745A3-91DB-47B5-9942-240B847D56C5}"/>
              </a:ext>
            </a:extLst>
          </p:cNvPr>
          <p:cNvSpPr>
            <a:spLocks noGrp="1"/>
          </p:cNvSpPr>
          <p:nvPr>
            <p:ph type="subTitle" idx="1"/>
          </p:nvPr>
        </p:nvSpPr>
        <p:spPr>
          <a:xfrm>
            <a:off x="1187624" y="1700808"/>
            <a:ext cx="6912767" cy="3667323"/>
          </a:xfrm>
        </p:spPr>
        <p:txBody>
          <a:bodyPr>
            <a:normAutofit/>
          </a:bodyPr>
          <a:lstStyle/>
          <a:p>
            <a:pPr algn="just">
              <a:buClr>
                <a:schemeClr val="tx1"/>
              </a:buClr>
              <a:buSzPct val="100000"/>
            </a:pPr>
            <a:r>
              <a:rPr lang="en-GB" sz="1600" dirty="0">
                <a:solidFill>
                  <a:schemeClr val="tx1"/>
                </a:solidFill>
                <a:latin typeface="Times New Roman" panose="02020603050405020304" pitchFamily="18" charset="0"/>
                <a:cs typeface="Times New Roman" panose="02020603050405020304" pitchFamily="18" charset="0"/>
              </a:rPr>
              <a:t>With the advancement in vehicular communications, the attacks have also increased, and such architecture is still exposed to many weaknesses which led to numerous security threats that must be addressed before VANET technology is practically and safely adopted.</a:t>
            </a:r>
          </a:p>
          <a:p>
            <a:pPr algn="just">
              <a:buClr>
                <a:schemeClr val="tx1"/>
              </a:buClr>
              <a:buSzPct val="100000"/>
            </a:pPr>
            <a:endParaRPr lang="en-IN" sz="1600" dirty="0">
              <a:solidFill>
                <a:schemeClr val="tx1"/>
              </a:solidFill>
              <a:latin typeface="Times New Roman" panose="02020603050405020304" pitchFamily="18" charset="0"/>
              <a:cs typeface="Times New Roman" panose="02020603050405020304" pitchFamily="18" charset="0"/>
            </a:endParaRPr>
          </a:p>
          <a:p>
            <a:pPr algn="just">
              <a:buClr>
                <a:schemeClr val="tx1"/>
              </a:buClr>
              <a:buSzPct val="100000"/>
            </a:pPr>
            <a:r>
              <a:rPr lang="en-IN" sz="1600" dirty="0">
                <a:solidFill>
                  <a:schemeClr val="tx1"/>
                </a:solidFill>
                <a:latin typeface="Times New Roman" panose="02020603050405020304" pitchFamily="18" charset="0"/>
                <a:cs typeface="Times New Roman" panose="02020603050405020304" pitchFamily="18" charset="0"/>
              </a:rPr>
              <a:t>One of the critical challenges faced by vehicular communication currently is the attack on the data transmission in many ways like DDoS and Sybil attack. Our work address these attacks done on the data transmitted among vehicles in VANET.</a:t>
            </a:r>
            <a:endParaRPr lang="en-US" sz="1600" dirty="0">
              <a:solidFill>
                <a:schemeClr val="tx1"/>
              </a:solidFill>
              <a:latin typeface="Times New Roman" panose="02020603050405020304" pitchFamily="18" charset="0"/>
              <a:cs typeface="Times New Roman" panose="02020603050405020304" pitchFamily="18" charset="0"/>
            </a:endParaRPr>
          </a:p>
          <a:p>
            <a:pPr algn="just">
              <a:buClr>
                <a:schemeClr val="tx1"/>
              </a:buClr>
              <a:buSzPct val="100000"/>
            </a:pPr>
            <a:r>
              <a:rPr lang="en-GB" sz="1700" dirty="0">
                <a:solidFill>
                  <a:schemeClr val="tx1"/>
                </a:solidFill>
                <a:latin typeface="Times New Roman" panose="02020603050405020304" pitchFamily="18" charset="0"/>
                <a:cs typeface="Times New Roman" panose="02020603050405020304" pitchFamily="18" charset="0"/>
              </a:rPr>
              <a:t> </a:t>
            </a: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3869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E5128F2F-FA38-40C5-8320-C2DF61BB1D18}"/>
              </a:ext>
            </a:extLst>
          </p:cNvPr>
          <p:cNvSpPr>
            <a:spLocks noGrp="1"/>
          </p:cNvSpPr>
          <p:nvPr>
            <p:ph type="subTitle" idx="1"/>
          </p:nvPr>
        </p:nvSpPr>
        <p:spPr>
          <a:xfrm>
            <a:off x="1418965" y="2492896"/>
            <a:ext cx="5712179" cy="1524000"/>
          </a:xfrm>
        </p:spPr>
        <p:txBody>
          <a:bodyPr/>
          <a:lstStyle/>
          <a:p>
            <a:r>
              <a:rPr lang="en-US" b="1" dirty="0">
                <a:solidFill>
                  <a:schemeClr val="tx1"/>
                </a:solidFill>
                <a:latin typeface="Arial Black" panose="020B0A04020102020204" pitchFamily="34" charset="0"/>
              </a:rPr>
              <a:t>THANK YOU</a:t>
            </a:r>
            <a:endParaRPr lang="en-GB"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623582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979712" y="1123462"/>
            <a:ext cx="4824536" cy="472491"/>
          </a:xfrm>
        </p:spPr>
        <p:txBody>
          <a:bodyPr>
            <a:normAutofit/>
          </a:bodyPr>
          <a:lstStyle/>
          <a:p>
            <a:r>
              <a:rPr lang="en-US" sz="2400" b="1" dirty="0">
                <a:latin typeface="Times New Roman" panose="02020603050405020304" pitchFamily="18" charset="0"/>
                <a:cs typeface="Times New Roman" panose="02020603050405020304" pitchFamily="18" charset="0"/>
              </a:rPr>
              <a:t>METHODOLOGIES USED</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5">
            <a:extLst>
              <a:ext uri="{FF2B5EF4-FFF2-40B4-BE49-F238E27FC236}">
                <a16:creationId xmlns:a16="http://schemas.microsoft.com/office/drawing/2014/main" id="{1F8745A3-91DB-47B5-9942-240B847D56C5}"/>
              </a:ext>
            </a:extLst>
          </p:cNvPr>
          <p:cNvSpPr>
            <a:spLocks noGrp="1"/>
          </p:cNvSpPr>
          <p:nvPr>
            <p:ph type="subTitle" idx="1"/>
          </p:nvPr>
        </p:nvSpPr>
        <p:spPr>
          <a:xfrm>
            <a:off x="1187624" y="1700808"/>
            <a:ext cx="6912767" cy="3667323"/>
          </a:xfrm>
        </p:spPr>
        <p:txBody>
          <a:bodyPr>
            <a:norm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To uniquely identify a vehicle we are going to use the </a:t>
            </a:r>
            <a:r>
              <a:rPr lang="en-US" sz="1600" b="1" dirty="0">
                <a:solidFill>
                  <a:schemeClr val="tx1"/>
                </a:solidFill>
                <a:latin typeface="Times New Roman" panose="02020603050405020304" pitchFamily="18" charset="0"/>
                <a:cs typeface="Times New Roman" panose="02020603050405020304" pitchFamily="18" charset="0"/>
              </a:rPr>
              <a:t>Vehicle Identification Number(VIN)</a:t>
            </a:r>
            <a:r>
              <a:rPr lang="en-US" sz="1600" dirty="0">
                <a:solidFill>
                  <a:schemeClr val="tx1"/>
                </a:solidFill>
                <a:latin typeface="Times New Roman" panose="02020603050405020304" pitchFamily="18" charset="0"/>
                <a:cs typeface="Times New Roman" panose="02020603050405020304" pitchFamily="18" charset="0"/>
              </a:rPr>
              <a:t> since it is emitted once the vehicle is produced, and can never be changed unlike license plates for example</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dirty="0">
                <a:solidFill>
                  <a:schemeClr val="tx1"/>
                </a:solidFill>
                <a:latin typeface="Times New Roman" panose="02020603050405020304" pitchFamily="18" charset="0"/>
                <a:cs typeface="Times New Roman" panose="02020603050405020304" pitchFamily="18" charset="0"/>
              </a:rPr>
              <a:t>We now need to ensure that the VIN is really coming from the vehicle it claims. For that purpose we decided to use digital signatures, which not only solves the problem of </a:t>
            </a:r>
            <a:r>
              <a:rPr lang="en-US" sz="1600" b="1" dirty="0">
                <a:solidFill>
                  <a:schemeClr val="tx1"/>
                </a:solidFill>
                <a:latin typeface="Times New Roman" panose="02020603050405020304" pitchFamily="18" charset="0"/>
                <a:cs typeface="Times New Roman" panose="02020603050405020304" pitchFamily="18" charset="0"/>
              </a:rPr>
              <a:t>authentication</a:t>
            </a:r>
            <a:r>
              <a:rPr lang="en-US" sz="1600" dirty="0">
                <a:solidFill>
                  <a:schemeClr val="tx1"/>
                </a:solidFill>
                <a:latin typeface="Times New Roman" panose="02020603050405020304" pitchFamily="18" charset="0"/>
                <a:cs typeface="Times New Roman" panose="02020603050405020304" pitchFamily="18" charset="0"/>
              </a:rPr>
              <a:t> but also </a:t>
            </a:r>
            <a:r>
              <a:rPr lang="en-US" sz="1600" b="1" dirty="0">
                <a:solidFill>
                  <a:schemeClr val="tx1"/>
                </a:solidFill>
                <a:latin typeface="Times New Roman" panose="02020603050405020304" pitchFamily="18" charset="0"/>
                <a:cs typeface="Times New Roman" panose="02020603050405020304" pitchFamily="18" charset="0"/>
              </a:rPr>
              <a:t>message integrity</a:t>
            </a:r>
            <a:r>
              <a:rPr lang="en-US" sz="1600" dirty="0">
                <a:solidFill>
                  <a:schemeClr val="tx1"/>
                </a:solidFill>
                <a:latin typeface="Times New Roman" panose="02020603050405020304" pitchFamily="18" charset="0"/>
                <a:cs typeface="Times New Roman" panose="02020603050405020304" pitchFamily="18" charset="0"/>
              </a:rPr>
              <a:t> and </a:t>
            </a:r>
            <a:r>
              <a:rPr lang="en-US" sz="1600" b="1" dirty="0">
                <a:solidFill>
                  <a:schemeClr val="tx1"/>
                </a:solidFill>
                <a:latin typeface="Times New Roman" panose="02020603050405020304" pitchFamily="18" charset="0"/>
                <a:cs typeface="Times New Roman" panose="02020603050405020304" pitchFamily="18" charset="0"/>
              </a:rPr>
              <a:t>non-repudiation</a:t>
            </a:r>
            <a:r>
              <a:rPr lang="en-US" sz="1600" dirty="0">
                <a:solidFill>
                  <a:schemeClr val="tx1"/>
                </a:solidFill>
                <a:latin typeface="Times New Roman" panose="02020603050405020304" pitchFamily="18" charset="0"/>
                <a:cs typeface="Times New Roman" panose="02020603050405020304" pitchFamily="18" charset="0"/>
              </a:rPr>
              <a:t> of the sender.</a:t>
            </a:r>
          </a:p>
          <a:p>
            <a:pPr algn="just"/>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dirty="0">
                <a:solidFill>
                  <a:schemeClr val="tx1"/>
                </a:solidFill>
                <a:latin typeface="Times New Roman" panose="02020603050405020304" pitchFamily="18" charset="0"/>
                <a:cs typeface="Times New Roman" panose="02020603050405020304" pitchFamily="18" charset="0"/>
              </a:rPr>
              <a:t>To accomplish this we decided to attach a timestamp to every message, dropping messages with a timestamp above a certain threshold when compared to the current time.</a:t>
            </a:r>
          </a:p>
          <a:p>
            <a:pPr marL="285750" lvl="0" indent="-285750" algn="l">
              <a:buClr>
                <a:schemeClr val="tx1"/>
              </a:buClr>
              <a:buSzPct val="100000"/>
              <a:buFont typeface="Arial" panose="020B0604020202020204" pitchFamily="34" charset="0"/>
              <a:buChar char="•"/>
            </a:pP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224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979712" y="1123462"/>
            <a:ext cx="4968552" cy="472491"/>
          </a:xfrm>
        </p:spPr>
        <p:txBody>
          <a:bodyPr>
            <a:normAutofit/>
          </a:bodyPr>
          <a:lstStyle/>
          <a:p>
            <a:r>
              <a:rPr lang="en-US" sz="2400" b="1" dirty="0">
                <a:latin typeface="Times New Roman" panose="02020603050405020304" pitchFamily="18" charset="0"/>
                <a:cs typeface="Times New Roman" panose="02020603050405020304" pitchFamily="18" charset="0"/>
              </a:rPr>
              <a:t>METHODOLOGIES USED</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15">
            <a:extLst>
              <a:ext uri="{FF2B5EF4-FFF2-40B4-BE49-F238E27FC236}">
                <a16:creationId xmlns:a16="http://schemas.microsoft.com/office/drawing/2014/main" id="{1F8745A3-91DB-47B5-9942-240B847D56C5}"/>
              </a:ext>
            </a:extLst>
          </p:cNvPr>
          <p:cNvSpPr>
            <a:spLocks noGrp="1"/>
          </p:cNvSpPr>
          <p:nvPr>
            <p:ph type="subTitle" idx="1"/>
          </p:nvPr>
        </p:nvSpPr>
        <p:spPr>
          <a:xfrm>
            <a:off x="1187624" y="1700808"/>
            <a:ext cx="6912767" cy="3667323"/>
          </a:xfrm>
        </p:spPr>
        <p:txBody>
          <a:bodyPr>
            <a:normAutofit/>
          </a:bodyPr>
          <a:lstStyle/>
          <a:p>
            <a:pPr algn="just"/>
            <a:r>
              <a:rPr lang="en-US" sz="1600" dirty="0">
                <a:solidFill>
                  <a:schemeClr val="tx1"/>
                </a:solidFill>
                <a:latin typeface="Times New Roman" panose="02020603050405020304" pitchFamily="18" charset="0"/>
                <a:cs typeface="Times New Roman" panose="02020603050405020304" pitchFamily="18" charset="0"/>
              </a:rPr>
              <a:t>Regarding </a:t>
            </a:r>
            <a:r>
              <a:rPr lang="en-US" sz="1600" b="1" dirty="0">
                <a:solidFill>
                  <a:schemeClr val="tx1"/>
                </a:solidFill>
                <a:latin typeface="Times New Roman" panose="02020603050405020304" pitchFamily="18" charset="0"/>
                <a:cs typeface="Times New Roman" panose="02020603050405020304" pitchFamily="18" charset="0"/>
              </a:rPr>
              <a:t>data trust</a:t>
            </a:r>
            <a:r>
              <a:rPr lang="en-US" sz="1600" dirty="0">
                <a:solidFill>
                  <a:schemeClr val="tx1"/>
                </a:solidFill>
                <a:latin typeface="Times New Roman" panose="02020603050405020304" pitchFamily="18" charset="0"/>
                <a:cs typeface="Times New Roman" panose="02020603050405020304" pitchFamily="18" charset="0"/>
              </a:rPr>
              <a:t>, we store previous information to detect this flawed data, reporting it to the RSU’s which will revoke the certificate of the problematic vehicle after a minimum threshold of reports (low but not low enough so an attacker is able to revoke a legitimate user certificate) have been received</a:t>
            </a:r>
            <a:r>
              <a:rPr lang="en-US" sz="1600" dirty="0">
                <a:latin typeface="Times New Roman" panose="02020603050405020304" pitchFamily="18" charset="0"/>
                <a:cs typeface="Times New Roman" panose="02020603050405020304" pitchFamily="18" charset="0"/>
              </a:rPr>
              <a:t>.</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solidFill>
                  <a:schemeClr val="tx1"/>
                </a:solidFill>
                <a:latin typeface="Times New Roman" panose="02020603050405020304" pitchFamily="18" charset="0"/>
                <a:cs typeface="Times New Roman" panose="02020603050405020304" pitchFamily="18" charset="0"/>
              </a:rPr>
              <a:t>Being a critical system we have to ensure </a:t>
            </a:r>
            <a:r>
              <a:rPr lang="en-US" sz="1600" b="1" dirty="0">
                <a:solidFill>
                  <a:schemeClr val="tx1"/>
                </a:solidFill>
                <a:latin typeface="Times New Roman" panose="02020603050405020304" pitchFamily="18" charset="0"/>
                <a:cs typeface="Times New Roman" panose="02020603050405020304" pitchFamily="18" charset="0"/>
              </a:rPr>
              <a:t>high availability</a:t>
            </a:r>
            <a:r>
              <a:rPr lang="en-US" sz="1600" dirty="0">
                <a:solidFill>
                  <a:schemeClr val="tx1"/>
                </a:solidFill>
                <a:latin typeface="Times New Roman" panose="02020603050405020304" pitchFamily="18" charset="0"/>
                <a:cs typeface="Times New Roman" panose="02020603050405020304" pitchFamily="18" charset="0"/>
              </a:rPr>
              <a:t> of the system. For that we intend to detect if a user is sending messages too frequently at the communication unit level.</a:t>
            </a:r>
            <a:endParaRPr lang="en-US" sz="16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6098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Detailed Design</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map&#10;&#10;Description automatically generated">
            <a:extLst>
              <a:ext uri="{FF2B5EF4-FFF2-40B4-BE49-F238E27FC236}">
                <a16:creationId xmlns:a16="http://schemas.microsoft.com/office/drawing/2014/main" id="{5F11633E-7F17-4038-98D5-9539F933F7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1616061"/>
            <a:ext cx="7128792" cy="3784917"/>
          </a:xfrm>
          <a:prstGeom prst="rect">
            <a:avLst/>
          </a:prstGeom>
        </p:spPr>
      </p:pic>
    </p:spTree>
    <p:extLst>
      <p:ext uri="{BB962C8B-B14F-4D97-AF65-F5344CB8AC3E}">
        <p14:creationId xmlns:p14="http://schemas.microsoft.com/office/powerpoint/2010/main" val="60060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Message Exchange</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77CA0D56-6FB7-4789-8C08-063A379BDF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31" y="1628800"/>
            <a:ext cx="6761347" cy="3706483"/>
          </a:xfrm>
          <a:prstGeom prst="rect">
            <a:avLst/>
          </a:prstGeom>
        </p:spPr>
      </p:pic>
    </p:spTree>
    <p:extLst>
      <p:ext uri="{BB962C8B-B14F-4D97-AF65-F5344CB8AC3E}">
        <p14:creationId xmlns:p14="http://schemas.microsoft.com/office/powerpoint/2010/main" val="73674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19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15" name="Title 14"/>
          <p:cNvSpPr>
            <a:spLocks noGrp="1"/>
          </p:cNvSpPr>
          <p:nvPr>
            <p:ph type="ctrTitle"/>
          </p:nvPr>
        </p:nvSpPr>
        <p:spPr>
          <a:xfrm>
            <a:off x="2771800" y="1123462"/>
            <a:ext cx="3384375" cy="472491"/>
          </a:xfrm>
        </p:spPr>
        <p:txBody>
          <a:bodyPr>
            <a:normAutofit/>
          </a:bodyPr>
          <a:lstStyle/>
          <a:p>
            <a:r>
              <a:rPr lang="en-US" sz="2400" b="1" dirty="0">
                <a:latin typeface="Times New Roman" panose="02020603050405020304" pitchFamily="18" charset="0"/>
                <a:cs typeface="Times New Roman" panose="02020603050405020304" pitchFamily="18" charset="0"/>
              </a:rPr>
              <a:t>Beacon Protocol</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6D8B9E6-65AC-4142-BAE7-36E8F5484C9F}"/>
              </a:ext>
            </a:extLst>
          </p:cNvPr>
          <p:cNvPicPr>
            <a:picLocks noChangeAspect="1"/>
          </p:cNvPicPr>
          <p:nvPr/>
        </p:nvPicPr>
        <p:blipFill>
          <a:blip r:embed="rId6">
            <a:alphaModFix/>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70327" y="1628800"/>
            <a:ext cx="7036344" cy="3772178"/>
          </a:xfrm>
          <a:prstGeom prst="rect">
            <a:avLst/>
          </a:prstGeom>
          <a:solidFill>
            <a:schemeClr val="tx1"/>
          </a:solidFill>
        </p:spPr>
      </p:pic>
    </p:spTree>
    <p:extLst>
      <p:ext uri="{BB962C8B-B14F-4D97-AF65-F5344CB8AC3E}">
        <p14:creationId xmlns:p14="http://schemas.microsoft.com/office/powerpoint/2010/main" val="535352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2123728" y="1123462"/>
            <a:ext cx="4536504" cy="472491"/>
          </a:xfrm>
        </p:spPr>
        <p:txBody>
          <a:bodyPr>
            <a:normAutofit/>
          </a:bodyPr>
          <a:lstStyle/>
          <a:p>
            <a:r>
              <a:rPr lang="en-US" sz="2400" b="1" dirty="0">
                <a:latin typeface="Times New Roman" panose="02020603050405020304" pitchFamily="18" charset="0"/>
                <a:cs typeface="Times New Roman" panose="02020603050405020304" pitchFamily="18" charset="0"/>
              </a:rPr>
              <a:t>Revoke Certificate Protocol</a:t>
            </a:r>
          </a:p>
        </p:txBody>
      </p:sp>
      <p:sp>
        <p:nvSpPr>
          <p:cNvPr id="5" name="Footer Placeholder 4">
            <a:extLst>
              <a:ext uri="{FF2B5EF4-FFF2-40B4-BE49-F238E27FC236}">
                <a16:creationId xmlns:a16="http://schemas.microsoft.com/office/drawing/2014/main" id="{FAE32FBA-30B6-4CAD-99C3-E8F5559A9304}"/>
              </a:ext>
            </a:extLst>
          </p:cNvPr>
          <p:cNvSpPr>
            <a:spLocks noGrp="1"/>
          </p:cNvSpPr>
          <p:nvPr>
            <p:ph type="ftr" sz="quarter" idx="11"/>
          </p:nvPr>
        </p:nvSpPr>
        <p:spPr>
          <a:xfrm>
            <a:off x="1123020" y="5368131"/>
            <a:ext cx="6897959" cy="365125"/>
          </a:xfrm>
        </p:spPr>
        <p:txBody>
          <a:bodyPr/>
          <a:lstStyle/>
          <a:p>
            <a:pPr algn="ctr">
              <a:defRPr/>
            </a:pPr>
            <a:r>
              <a:rPr lang="en-IN" sz="1200" dirty="0">
                <a:solidFill>
                  <a:srgbClr val="000000"/>
                </a:solidFill>
                <a:latin typeface="Times New Roman" panose="02020603050405020304" pitchFamily="18" charset="0"/>
                <a:cs typeface="Times New Roman" panose="02020603050405020304" pitchFamily="18" charset="0"/>
              </a:rPr>
              <a:t>Detection and Prevention of Security attacks in VANET        Department of CSE, BMSCE               2019-20                  </a:t>
            </a:r>
            <a:endParaRPr lang="en-US" sz="1200" dirty="0">
              <a:solidFill>
                <a:srgbClr val="000000"/>
              </a:solidFill>
              <a:latin typeface="Times New Roman" panose="02020603050405020304" pitchFamily="18" charset="0"/>
              <a:cs typeface="Times New Roman" panose="02020603050405020304" pitchFamily="18" charset="0"/>
            </a:endParaRPr>
          </a:p>
        </p:txBody>
      </p:sp>
      <p:pic>
        <p:nvPicPr>
          <p:cNvPr id="1032" name="Picture 8" descr="Image result for BMSCE logo | Engineering">
            <a:extLst>
              <a:ext uri="{FF2B5EF4-FFF2-40B4-BE49-F238E27FC236}">
                <a16:creationId xmlns:a16="http://schemas.microsoft.com/office/drawing/2014/main" id="{7B978C3A-4FBA-42DD-A5BB-8DB17A5BD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1046046"/>
            <a:ext cx="648071" cy="5827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lose up of a logo&#10;&#10;Description automatically generated">
            <a:extLst>
              <a:ext uri="{FF2B5EF4-FFF2-40B4-BE49-F238E27FC236}">
                <a16:creationId xmlns:a16="http://schemas.microsoft.com/office/drawing/2014/main" id="{E1448559-351F-4F53-89C5-5B91D22C30F4}"/>
              </a:ext>
            </a:extLst>
          </p:cNvPr>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47309" y="1661646"/>
            <a:ext cx="7049380" cy="3739332"/>
          </a:xfrm>
          <a:prstGeom prst="rect">
            <a:avLst/>
          </a:prstGeom>
          <a:solidFill>
            <a:schemeClr val="tx1"/>
          </a:solidFill>
        </p:spPr>
      </p:pic>
    </p:spTree>
    <p:extLst>
      <p:ext uri="{BB962C8B-B14F-4D97-AF65-F5344CB8AC3E}">
        <p14:creationId xmlns:p14="http://schemas.microsoft.com/office/powerpoint/2010/main" val="24841920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heme4">
  <a:themeElements>
    <a:clrScheme name="Pushpin">
      <a:dk1>
        <a:sysClr val="windowText" lastClr="000000"/>
      </a:dk1>
      <a:lt1>
        <a:sysClr val="window" lastClr="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Pushpin">
      <a:majorFont>
        <a:latin typeface="Constantia"/>
        <a:ea typeface=""/>
        <a:cs typeface=""/>
        <a:font script="Jpan" typeface="HGS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a:ea typeface=""/>
        <a:cs typeface=""/>
        <a:font script="Grek" typeface="Arial"/>
        <a:font script="Cyrl" typeface="Arial"/>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ushpin">
      <a:fillStyleLst>
        <a:solidFill>
          <a:schemeClr val="phClr"/>
        </a:solidFill>
        <a:gradFill rotWithShape="1">
          <a:gsLst>
            <a:gs pos="0">
              <a:schemeClr val="phClr">
                <a:tint val="50000"/>
                <a:satMod val="180000"/>
                <a:lumMod val="100000"/>
              </a:schemeClr>
            </a:gs>
            <a:gs pos="40000">
              <a:schemeClr val="phClr">
                <a:tint val="60000"/>
                <a:satMod val="130000"/>
                <a:lumMod val="100000"/>
              </a:schemeClr>
            </a:gs>
            <a:gs pos="100000">
              <a:schemeClr val="phClr">
                <a:tint val="96000"/>
                <a:lumMod val="108000"/>
              </a:schemeClr>
            </a:gs>
          </a:gsLst>
          <a:lin ang="5400000" scaled="0"/>
        </a:gradFill>
        <a:gradFill rotWithShape="1">
          <a:gsLst>
            <a:gs pos="0">
              <a:schemeClr val="phClr"/>
            </a:gs>
            <a:gs pos="100000">
              <a:schemeClr val="phClr">
                <a:shade val="76000"/>
                <a:lumMod val="90000"/>
              </a:schemeClr>
            </a:gs>
          </a:gsLst>
          <a:lin ang="5400000" scaled="0"/>
        </a:gradFill>
      </a:fillStyleLst>
      <a:lnStyleLst>
        <a:ln w="9525" cap="flat" cmpd="sng" algn="ctr">
          <a:solidFill>
            <a:schemeClr val="phClr"/>
          </a:solidFill>
          <a:prstDash val="solid"/>
        </a:ln>
        <a:ln w="15875" cap="flat" cmpd="sng" algn="ctr">
          <a:solidFill>
            <a:schemeClr val="phClr">
              <a:shade val="80000"/>
              <a:lumMod val="90000"/>
            </a:schemeClr>
          </a:solidFill>
          <a:prstDash val="solid"/>
        </a:ln>
        <a:ln w="25400" cap="flat" cmpd="sng" algn="ctr">
          <a:solidFill>
            <a:schemeClr val="phClr"/>
          </a:solidFill>
          <a:prstDash val="solid"/>
        </a:ln>
      </a:lnStyleLst>
      <a:effectStyleLst>
        <a:effectStyle>
          <a:effectLst/>
        </a:effectStyle>
        <a:effectStyle>
          <a:effectLst>
            <a:outerShdw blurRad="38100" dist="38100" dir="4800000" sx="98000" sy="98000" rotWithShape="0">
              <a:srgbClr val="000000">
                <a:alpha val="32000"/>
              </a:srgbClr>
            </a:outerShdw>
          </a:effectLst>
        </a:effectStyle>
        <a:effectStyle>
          <a:effectLst>
            <a:outerShdw blurRad="38100" dist="38100" dir="4800000" sx="96000" sy="96000" rotWithShape="0">
              <a:srgbClr val="000000">
                <a:alpha val="40000"/>
              </a:srgbClr>
            </a:outerShdw>
          </a:effectLst>
          <a:scene3d>
            <a:camera prst="orthographicFront">
              <a:rot lat="0" lon="0" rev="0"/>
            </a:camera>
            <a:lightRig rig="threePt" dir="t">
              <a:rot lat="0" lon="0" rev="3240000"/>
            </a:lightRig>
          </a:scene3d>
          <a:sp3d>
            <a:bevelT w="28575" h="28575"/>
          </a:sp3d>
        </a:effectStyle>
      </a:effectStyleLst>
      <a:bgFillStyleLst>
        <a:solidFill>
          <a:schemeClr val="phClr">
            <a:tint val="93000"/>
          </a:schemeClr>
        </a:solidFill>
        <a:blipFill rotWithShape="1">
          <a:blip xmlns:r="http://schemas.openxmlformats.org/officeDocument/2006/relationships" r:embed="rId1">
            <a:duotone>
              <a:schemeClr val="phClr">
                <a:shade val="80000"/>
                <a:satMod val="140000"/>
                <a:lumMod val="50000"/>
              </a:schemeClr>
              <a:schemeClr val="phClr">
                <a:tint val="95000"/>
                <a:satMod val="180000"/>
                <a:lumMod val="160000"/>
              </a:schemeClr>
            </a:duotone>
          </a:blip>
          <a:stretch/>
        </a:blipFill>
        <a:blipFill rotWithShape="1">
          <a:blip xmlns:r="http://schemas.openxmlformats.org/officeDocument/2006/relationships" r:embed="rId2">
            <a:duotone>
              <a:schemeClr val="phClr">
                <a:tint val="98000"/>
                <a:shade val="90000"/>
                <a:satMod val="120000"/>
                <a:lumMod val="54000"/>
              </a:schemeClr>
              <a:schemeClr val="phClr">
                <a:tint val="80000"/>
                <a:satMod val="160000"/>
                <a:lumMod val="14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1922</TotalTime>
  <Words>2385</Words>
  <Application>Microsoft Office PowerPoint</Application>
  <PresentationFormat>On-screen Show (4:3)</PresentationFormat>
  <Paragraphs>247</Paragraphs>
  <Slides>30</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Arial Black</vt:lpstr>
      <vt:lpstr>Brush Script MT</vt:lpstr>
      <vt:lpstr>Calibri</vt:lpstr>
      <vt:lpstr>Constantia</vt:lpstr>
      <vt:lpstr>Franklin Gothic Book</vt:lpstr>
      <vt:lpstr>Rage Italic</vt:lpstr>
      <vt:lpstr>Times New Roman</vt:lpstr>
      <vt:lpstr>Theme4</vt:lpstr>
      <vt:lpstr>Detection and Prevention of Security attacks in VANETs</vt:lpstr>
      <vt:lpstr>OUTLINE</vt:lpstr>
      <vt:lpstr>PROBLEM STATEMENT</vt:lpstr>
      <vt:lpstr>METHODOLOGIES USED</vt:lpstr>
      <vt:lpstr>METHODOLOGIES USED</vt:lpstr>
      <vt:lpstr>Detailed Design</vt:lpstr>
      <vt:lpstr>Message Exchange</vt:lpstr>
      <vt:lpstr>Beacon Protocol</vt:lpstr>
      <vt:lpstr>Revoke Certificate Protocol</vt:lpstr>
      <vt:lpstr>Implementation</vt:lpstr>
      <vt:lpstr>Implementation</vt:lpstr>
      <vt:lpstr>Implementation</vt:lpstr>
      <vt:lpstr>Sybil Attack</vt:lpstr>
      <vt:lpstr>DDOS Attack</vt:lpstr>
      <vt:lpstr>Replay Attack</vt:lpstr>
      <vt:lpstr>Bad Certificate Attack</vt:lpstr>
      <vt:lpstr>Bad Signature Attack</vt:lpstr>
      <vt:lpstr>Results/Snapshots of the output</vt:lpstr>
      <vt:lpstr>Generating Certificate</vt:lpstr>
      <vt:lpstr>Sybil Attacks</vt:lpstr>
      <vt:lpstr>DDOS Attack</vt:lpstr>
      <vt:lpstr>Replay Attack</vt:lpstr>
      <vt:lpstr>Bad Certificate Attack</vt:lpstr>
      <vt:lpstr>Bad Signature Attack</vt:lpstr>
      <vt:lpstr>Conclusion and Future Enhancements</vt:lpstr>
      <vt:lpstr>Conclusion and Future Enhancements</vt:lpstr>
      <vt:lpstr>Papers published/Communicated</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Face Recognition with Compensation for Aging Variations</dc:title>
  <dc:creator>Jyothi</dc:creator>
  <cp:lastModifiedBy>R, NAVEEN</cp:lastModifiedBy>
  <cp:revision>252</cp:revision>
  <dcterms:created xsi:type="dcterms:W3CDTF">2012-12-10T16:43:20Z</dcterms:created>
  <dcterms:modified xsi:type="dcterms:W3CDTF">2020-04-19T10:02:57Z</dcterms:modified>
</cp:coreProperties>
</file>